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9" r:id="rId6"/>
    <p:sldId id="270" r:id="rId7"/>
    <p:sldId id="259" r:id="rId8"/>
    <p:sldId id="261" r:id="rId9"/>
    <p:sldId id="262" r:id="rId10"/>
    <p:sldId id="263" r:id="rId11"/>
    <p:sldId id="266" r:id="rId12"/>
    <p:sldId id="264" r:id="rId13"/>
    <p:sldId id="271" r:id="rId14"/>
    <p:sldId id="265"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1" d="100"/>
          <a:sy n="81" d="100"/>
        </p:scale>
        <p:origin x="7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07A818-8054-4B43-9DCF-C238DA566AB3}"/>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FDB8CECE-CF48-4FC1-B1F2-2C32602ED2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1E5AEAAB-B2A7-47BF-998A-FB0A00C4CC1F}"/>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5" name="Alt Bilgi Yer Tutucusu 4">
            <a:extLst>
              <a:ext uri="{FF2B5EF4-FFF2-40B4-BE49-F238E27FC236}">
                <a16:creationId xmlns:a16="http://schemas.microsoft.com/office/drawing/2014/main" id="{B9E25318-FAF4-49CB-8203-0EBB9C2A8A6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D7EB0C99-ACE8-4414-A7FB-2A2B0B482552}"/>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37396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DD5714-4625-4308-AF83-C7358A8F53FC}"/>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1719DB-9602-49C5-942C-5541D05D4F2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273D435-1943-442C-8808-BEFAA36FC80C}"/>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5" name="Alt Bilgi Yer Tutucusu 4">
            <a:extLst>
              <a:ext uri="{FF2B5EF4-FFF2-40B4-BE49-F238E27FC236}">
                <a16:creationId xmlns:a16="http://schemas.microsoft.com/office/drawing/2014/main" id="{E61BC7C9-92D1-4306-9310-86C1A6E4E54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EC9A86F-CEAF-497D-9A18-FC10662D788F}"/>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530978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F44DB5E-B682-4D49-982B-91F9DED659F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9385CF07-E3FA-41C6-BF1E-54D0A5124673}"/>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76692694-CA6E-4596-94C3-6565B8691BA3}"/>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5" name="Alt Bilgi Yer Tutucusu 4">
            <a:extLst>
              <a:ext uri="{FF2B5EF4-FFF2-40B4-BE49-F238E27FC236}">
                <a16:creationId xmlns:a16="http://schemas.microsoft.com/office/drawing/2014/main" id="{BC359646-1FD2-4F61-A623-AD3AE554B41F}"/>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C8D2E284-1542-4838-AC09-3AE61667BA11}"/>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35952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2E6DEC-F34F-4D9A-A056-D9AE2EE14D1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7AFE551F-2895-4F10-B523-FE9426BED0A7}"/>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03CB86A-0BB6-4F52-BCFE-8D1E3AADAD46}"/>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5" name="Alt Bilgi Yer Tutucusu 4">
            <a:extLst>
              <a:ext uri="{FF2B5EF4-FFF2-40B4-BE49-F238E27FC236}">
                <a16:creationId xmlns:a16="http://schemas.microsoft.com/office/drawing/2014/main" id="{39C7F268-7C23-4817-BC82-410EE203232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898922F3-6619-4D7C-BEE7-FCA0570AE72F}"/>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83787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83D63D-D400-485E-BC3F-AEBAD3C5DD2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40BE32EA-7BEF-446A-8612-363BCDE44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E66E1377-BAFE-40EA-AE92-EDDE8300B149}"/>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5" name="Alt Bilgi Yer Tutucusu 4">
            <a:extLst>
              <a:ext uri="{FF2B5EF4-FFF2-40B4-BE49-F238E27FC236}">
                <a16:creationId xmlns:a16="http://schemas.microsoft.com/office/drawing/2014/main" id="{7FD7265C-2EC6-4B8A-91E6-B95981369874}"/>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49D1910A-D68F-4AD4-A7ED-E8EDD13A1C81}"/>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37775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EB9E83-0B6C-4A44-BBC2-3CF3DF9CD0DE}"/>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F549554-72A3-4E73-949E-5A1736A11F3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5165D980-4F54-4A59-875F-CD816882A81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72D3A250-0EDA-49BE-8C26-FF861366AF9A}"/>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6" name="Alt Bilgi Yer Tutucusu 5">
            <a:extLst>
              <a:ext uri="{FF2B5EF4-FFF2-40B4-BE49-F238E27FC236}">
                <a16:creationId xmlns:a16="http://schemas.microsoft.com/office/drawing/2014/main" id="{B77560C6-7B39-4BDE-8E38-452EAC8E7494}"/>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D6C738F0-62A8-4EB4-A205-54BE2539836B}"/>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320869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E0E760-CF94-4F48-A8CA-B15981A88BF4}"/>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06588EB7-76FB-40F5-B54D-9A3F0B6180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E2A5F81-C9C6-4964-B59E-5A79DD32753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49A93F74-7C49-4274-A4A4-C676EBE7D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2F818E79-0998-4EAF-B29C-D5933334437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E110F591-2EB9-495C-BE5B-67AA9212BFB8}"/>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8" name="Alt Bilgi Yer Tutucusu 7">
            <a:extLst>
              <a:ext uri="{FF2B5EF4-FFF2-40B4-BE49-F238E27FC236}">
                <a16:creationId xmlns:a16="http://schemas.microsoft.com/office/drawing/2014/main" id="{F7E65171-C5F4-4B9A-BF5C-6F27FB29EEA3}"/>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FA317A77-AA14-49A8-9345-7F6C9825CA31}"/>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34014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3E8A12-3E77-467E-9056-396F6C49AA0C}"/>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35BF450C-C603-42B1-BA8C-FC828259A30B}"/>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4" name="Alt Bilgi Yer Tutucusu 3">
            <a:extLst>
              <a:ext uri="{FF2B5EF4-FFF2-40B4-BE49-F238E27FC236}">
                <a16:creationId xmlns:a16="http://schemas.microsoft.com/office/drawing/2014/main" id="{4F7346A8-B1C2-4ED7-88DE-B31430AD27CE}"/>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05D1F37F-7B8B-4DDB-AB64-FEBDB2A490D6}"/>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2907446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410738D-7E2F-42EC-A6BB-31719D637934}"/>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3" name="Alt Bilgi Yer Tutucusu 2">
            <a:extLst>
              <a:ext uri="{FF2B5EF4-FFF2-40B4-BE49-F238E27FC236}">
                <a16:creationId xmlns:a16="http://schemas.microsoft.com/office/drawing/2014/main" id="{C7108F67-FFC5-4161-9F2C-C7E5BB2468C4}"/>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EB067D2B-2446-4AAC-89DC-67BA7CCD2516}"/>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78893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675D56-7FC1-4984-80E1-4D175BDE61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C1C2D376-39C4-42B0-98B5-DF73F6D94D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46440257-8D7D-4979-B2B3-3BE24CC2B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FB5B73-15BB-4057-8013-25C69202BBEC}"/>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6" name="Alt Bilgi Yer Tutucusu 5">
            <a:extLst>
              <a:ext uri="{FF2B5EF4-FFF2-40B4-BE49-F238E27FC236}">
                <a16:creationId xmlns:a16="http://schemas.microsoft.com/office/drawing/2014/main" id="{F9F84346-1489-4B8C-B32E-4C315038C2E2}"/>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E1988E8D-9794-41D9-BA3D-FDC94AAF800C}"/>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26807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2949C6-0CEF-49BA-A92C-E7FEEDA9312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3F9E8A39-8F8C-46C6-A64A-4C9D8D6C84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27F7B988-8208-479B-95A0-78237BFBB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25705FD-031C-44ED-96E3-7A0A7254EE9B}"/>
              </a:ext>
            </a:extLst>
          </p:cNvPr>
          <p:cNvSpPr>
            <a:spLocks noGrp="1"/>
          </p:cNvSpPr>
          <p:nvPr>
            <p:ph type="dt" sz="half" idx="10"/>
          </p:nvPr>
        </p:nvSpPr>
        <p:spPr/>
        <p:txBody>
          <a:bodyPr/>
          <a:lstStyle/>
          <a:p>
            <a:fld id="{153F5822-C536-41BA-9D06-595D8DE06757}" type="datetimeFigureOut">
              <a:rPr lang="en-US" smtClean="0"/>
              <a:t>21-Sep-21</a:t>
            </a:fld>
            <a:endParaRPr lang="en-US"/>
          </a:p>
        </p:txBody>
      </p:sp>
      <p:sp>
        <p:nvSpPr>
          <p:cNvPr id="6" name="Alt Bilgi Yer Tutucusu 5">
            <a:extLst>
              <a:ext uri="{FF2B5EF4-FFF2-40B4-BE49-F238E27FC236}">
                <a16:creationId xmlns:a16="http://schemas.microsoft.com/office/drawing/2014/main" id="{1E9C14E5-E9C9-4242-99D4-5092D429EE4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73405885-206F-446C-8497-EE2851C72F33}"/>
              </a:ext>
            </a:extLst>
          </p:cNvPr>
          <p:cNvSpPr>
            <a:spLocks noGrp="1"/>
          </p:cNvSpPr>
          <p:nvPr>
            <p:ph type="sldNum" sz="quarter" idx="12"/>
          </p:nvPr>
        </p:nvSpPr>
        <p:spPr/>
        <p:txBody>
          <a:bodyPr/>
          <a:lstStyle/>
          <a:p>
            <a:fld id="{F9E8968C-83D8-41B0-B614-16599029795E}" type="slidenum">
              <a:rPr lang="en-US" smtClean="0"/>
              <a:t>‹#›</a:t>
            </a:fld>
            <a:endParaRPr lang="en-US"/>
          </a:p>
        </p:txBody>
      </p:sp>
    </p:spTree>
    <p:extLst>
      <p:ext uri="{BB962C8B-B14F-4D97-AF65-F5344CB8AC3E}">
        <p14:creationId xmlns:p14="http://schemas.microsoft.com/office/powerpoint/2010/main" val="162530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F5124B0-44D0-4015-8897-58C81127E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67479FE-88D2-4CA3-9849-962B548AF8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17DBD0D4-D988-4ED5-9D4C-9789AAE302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F5822-C536-41BA-9D06-595D8DE06757}" type="datetimeFigureOut">
              <a:rPr lang="en-US" smtClean="0"/>
              <a:t>21-Sep-21</a:t>
            </a:fld>
            <a:endParaRPr lang="en-US"/>
          </a:p>
        </p:txBody>
      </p:sp>
      <p:sp>
        <p:nvSpPr>
          <p:cNvPr id="5" name="Alt Bilgi Yer Tutucusu 4">
            <a:extLst>
              <a:ext uri="{FF2B5EF4-FFF2-40B4-BE49-F238E27FC236}">
                <a16:creationId xmlns:a16="http://schemas.microsoft.com/office/drawing/2014/main" id="{642B6B82-D8C6-4B87-84CD-53C1DBCD0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72AD7E3B-D462-4DC8-881F-ECA29720E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8968C-83D8-41B0-B614-16599029795E}" type="slidenum">
              <a:rPr lang="en-US" smtClean="0"/>
              <a:t>‹#›</a:t>
            </a:fld>
            <a:endParaRPr lang="en-US"/>
          </a:p>
        </p:txBody>
      </p:sp>
    </p:spTree>
    <p:extLst>
      <p:ext uri="{BB962C8B-B14F-4D97-AF65-F5344CB8AC3E}">
        <p14:creationId xmlns:p14="http://schemas.microsoft.com/office/powerpoint/2010/main" val="1836730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1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tmp"/><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4E59BB-3CD5-47FE-9487-59D20E8A1426}"/>
              </a:ext>
            </a:extLst>
          </p:cNvPr>
          <p:cNvSpPr>
            <a:spLocks noGrp="1"/>
          </p:cNvSpPr>
          <p:nvPr>
            <p:ph type="ctrTitle"/>
          </p:nvPr>
        </p:nvSpPr>
        <p:spPr>
          <a:xfrm>
            <a:off x="0" y="0"/>
            <a:ext cx="12192000" cy="3429001"/>
          </a:xfrm>
        </p:spPr>
        <p:txBody>
          <a:bodyPr>
            <a:normAutofit/>
          </a:bodyPr>
          <a:lstStyle/>
          <a:p>
            <a:r>
              <a:rPr lang="tr-TR" sz="7200" b="1" dirty="0"/>
              <a:t>GRADUATE SCHOOL OF NATURAL&amp;APPLIED SCIENCES</a:t>
            </a:r>
            <a:br>
              <a:rPr lang="tr-TR" sz="7200" b="1" dirty="0"/>
            </a:br>
            <a:r>
              <a:rPr lang="tr-TR" sz="7200" b="1" dirty="0" err="1"/>
              <a:t>Thesis</a:t>
            </a:r>
            <a:r>
              <a:rPr lang="tr-TR" sz="7200" b="1" dirty="0"/>
              <a:t> </a:t>
            </a:r>
            <a:r>
              <a:rPr lang="tr-TR" sz="7200" b="1" dirty="0" err="1"/>
              <a:t>Template</a:t>
            </a:r>
            <a:r>
              <a:rPr lang="tr-TR" sz="7200" b="1" dirty="0"/>
              <a:t> </a:t>
            </a:r>
            <a:r>
              <a:rPr lang="tr-TR" sz="7200" b="1" dirty="0" err="1"/>
              <a:t>User's</a:t>
            </a:r>
            <a:r>
              <a:rPr lang="tr-TR" sz="7200" b="1" dirty="0"/>
              <a:t> Guide</a:t>
            </a:r>
            <a:endParaRPr lang="en-US" sz="7200" b="1" dirty="0"/>
          </a:p>
        </p:txBody>
      </p:sp>
      <p:sp>
        <p:nvSpPr>
          <p:cNvPr id="3" name="Alt Başlık 2">
            <a:extLst>
              <a:ext uri="{FF2B5EF4-FFF2-40B4-BE49-F238E27FC236}">
                <a16:creationId xmlns:a16="http://schemas.microsoft.com/office/drawing/2014/main" id="{BAFA1F1E-0C39-460A-952D-D96B17BC4A27}"/>
              </a:ext>
            </a:extLst>
          </p:cNvPr>
          <p:cNvSpPr>
            <a:spLocks noGrp="1"/>
          </p:cNvSpPr>
          <p:nvPr>
            <p:ph type="subTitle" idx="1"/>
          </p:nvPr>
        </p:nvSpPr>
        <p:spPr>
          <a:xfrm>
            <a:off x="1524000" y="4191000"/>
            <a:ext cx="9144000" cy="1955800"/>
          </a:xfrm>
        </p:spPr>
        <p:txBody>
          <a:bodyPr/>
          <a:lstStyle/>
          <a:p>
            <a:pPr marL="457200" indent="-457200" algn="just">
              <a:buFont typeface="+mj-lt"/>
              <a:buAutoNum type="arabicPeriod"/>
            </a:pPr>
            <a:r>
              <a:rPr lang="en-US" dirty="0"/>
              <a:t>It is a guide for easy use of the relevant sections in the template.</a:t>
            </a:r>
            <a:endParaRPr lang="tr-TR" dirty="0"/>
          </a:p>
          <a:p>
            <a:pPr marL="457200" indent="-457200" algn="just">
              <a:buFont typeface="+mj-lt"/>
              <a:buAutoNum type="arabicPeriod"/>
            </a:pPr>
            <a:r>
              <a:rPr lang="en-US" dirty="0"/>
              <a:t>It is important for the layout of the thesis not to take any action other than what is explained in the guide.</a:t>
            </a:r>
          </a:p>
        </p:txBody>
      </p:sp>
    </p:spTree>
    <p:extLst>
      <p:ext uri="{BB962C8B-B14F-4D97-AF65-F5344CB8AC3E}">
        <p14:creationId xmlns:p14="http://schemas.microsoft.com/office/powerpoint/2010/main" val="37124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569C7E-A506-41F5-9DF1-9831AC4C71FE}"/>
              </a:ext>
            </a:extLst>
          </p:cNvPr>
          <p:cNvSpPr>
            <a:spLocks noGrp="1"/>
          </p:cNvSpPr>
          <p:nvPr>
            <p:ph type="title"/>
          </p:nvPr>
        </p:nvSpPr>
        <p:spPr/>
        <p:txBody>
          <a:bodyPr/>
          <a:lstStyle/>
          <a:p>
            <a:r>
              <a:rPr lang="en-US" dirty="0"/>
              <a:t>We use the same method when naming the tables.</a:t>
            </a:r>
          </a:p>
        </p:txBody>
      </p:sp>
      <p:grpSp>
        <p:nvGrpSpPr>
          <p:cNvPr id="26" name="Group 25">
            <a:extLst>
              <a:ext uri="{FF2B5EF4-FFF2-40B4-BE49-F238E27FC236}">
                <a16:creationId xmlns:a16="http://schemas.microsoft.com/office/drawing/2014/main" id="{50ADA22A-CF97-4841-8AF5-12093161A15F}"/>
              </a:ext>
            </a:extLst>
          </p:cNvPr>
          <p:cNvGrpSpPr/>
          <p:nvPr/>
        </p:nvGrpSpPr>
        <p:grpSpPr>
          <a:xfrm>
            <a:off x="0" y="1904214"/>
            <a:ext cx="3662899" cy="3903009"/>
            <a:chOff x="0" y="1904214"/>
            <a:chExt cx="3662899" cy="3903009"/>
          </a:xfrm>
        </p:grpSpPr>
        <p:pic>
          <p:nvPicPr>
            <p:cNvPr id="12" name="Picture 11" descr="Graphical user interface, application, Word&#10;&#10;Description automatically generated">
              <a:extLst>
                <a:ext uri="{FF2B5EF4-FFF2-40B4-BE49-F238E27FC236}">
                  <a16:creationId xmlns:a16="http://schemas.microsoft.com/office/drawing/2014/main" id="{10ED6994-CF7B-41AF-8FE8-B4E1FC2898A4}"/>
                </a:ext>
              </a:extLst>
            </p:cNvPr>
            <p:cNvPicPr>
              <a:picLocks noChangeAspect="1"/>
            </p:cNvPicPr>
            <p:nvPr/>
          </p:nvPicPr>
          <p:blipFill rotWithShape="1">
            <a:blip r:embed="rId2">
              <a:clrChange>
                <a:clrFrom>
                  <a:srgbClr val="FFFFFF"/>
                </a:clrFrom>
                <a:clrTo>
                  <a:srgbClr val="FFFFFF">
                    <a:alpha val="0"/>
                  </a:srgbClr>
                </a:clrTo>
              </a:clrChange>
            </a:blip>
            <a:srcRect l="35335" t="27904" r="28634" b="7576"/>
            <a:stretch/>
          </p:blipFill>
          <p:spPr>
            <a:xfrm>
              <a:off x="0" y="1904214"/>
              <a:ext cx="3662899" cy="3689483"/>
            </a:xfrm>
            <a:prstGeom prst="rect">
              <a:avLst/>
            </a:prstGeom>
          </p:spPr>
        </p:pic>
        <p:grpSp>
          <p:nvGrpSpPr>
            <p:cNvPr id="5" name="Group 4">
              <a:extLst>
                <a:ext uri="{FF2B5EF4-FFF2-40B4-BE49-F238E27FC236}">
                  <a16:creationId xmlns:a16="http://schemas.microsoft.com/office/drawing/2014/main" id="{D322AB69-FC20-4DA3-AF78-3164B9FD66ED}"/>
                </a:ext>
              </a:extLst>
            </p:cNvPr>
            <p:cNvGrpSpPr/>
            <p:nvPr/>
          </p:nvGrpSpPr>
          <p:grpSpPr>
            <a:xfrm>
              <a:off x="441925" y="4012750"/>
              <a:ext cx="925032" cy="1794473"/>
              <a:chOff x="441925" y="4012750"/>
              <a:chExt cx="925032" cy="1794473"/>
            </a:xfrm>
          </p:grpSpPr>
          <p:sp>
            <p:nvSpPr>
              <p:cNvPr id="14" name="Oval 13">
                <a:extLst>
                  <a:ext uri="{FF2B5EF4-FFF2-40B4-BE49-F238E27FC236}">
                    <a16:creationId xmlns:a16="http://schemas.microsoft.com/office/drawing/2014/main" id="{C0BEF4D0-CBC7-4DA4-AA78-79F1BB010A9A}"/>
                  </a:ext>
                </a:extLst>
              </p:cNvPr>
              <p:cNvSpPr/>
              <p:nvPr/>
            </p:nvSpPr>
            <p:spPr>
              <a:xfrm>
                <a:off x="441925" y="4012750"/>
                <a:ext cx="925032" cy="2927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Metin kutusu 21">
                <a:extLst>
                  <a:ext uri="{FF2B5EF4-FFF2-40B4-BE49-F238E27FC236}">
                    <a16:creationId xmlns:a16="http://schemas.microsoft.com/office/drawing/2014/main" id="{F675F2CF-2F45-4DCA-934D-F344B191D21E}"/>
                  </a:ext>
                </a:extLst>
              </p:cNvPr>
              <p:cNvSpPr txBox="1"/>
              <p:nvPr/>
            </p:nvSpPr>
            <p:spPr>
              <a:xfrm>
                <a:off x="441925" y="5437891"/>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grpSp>
      <p:grpSp>
        <p:nvGrpSpPr>
          <p:cNvPr id="38" name="Group 37">
            <a:extLst>
              <a:ext uri="{FF2B5EF4-FFF2-40B4-BE49-F238E27FC236}">
                <a16:creationId xmlns:a16="http://schemas.microsoft.com/office/drawing/2014/main" id="{913B895E-51DA-4268-9DFC-4C4E4962AEB2}"/>
              </a:ext>
            </a:extLst>
          </p:cNvPr>
          <p:cNvGrpSpPr/>
          <p:nvPr/>
        </p:nvGrpSpPr>
        <p:grpSpPr>
          <a:xfrm>
            <a:off x="8191880" y="4477018"/>
            <a:ext cx="3608103" cy="1861396"/>
            <a:chOff x="8191880" y="4477018"/>
            <a:chExt cx="3608103" cy="1861396"/>
          </a:xfrm>
        </p:grpSpPr>
        <p:pic>
          <p:nvPicPr>
            <p:cNvPr id="37" name="Picture 36" descr="Table&#10;&#10;Description automatically generated">
              <a:extLst>
                <a:ext uri="{FF2B5EF4-FFF2-40B4-BE49-F238E27FC236}">
                  <a16:creationId xmlns:a16="http://schemas.microsoft.com/office/drawing/2014/main" id="{73519FE7-5C1C-485C-B523-552B3744C5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880" y="4477018"/>
              <a:ext cx="3608103" cy="1660961"/>
            </a:xfrm>
            <a:prstGeom prst="rect">
              <a:avLst/>
            </a:prstGeom>
          </p:spPr>
        </p:pic>
        <p:sp>
          <p:nvSpPr>
            <p:cNvPr id="17" name="Oval 16">
              <a:extLst>
                <a:ext uri="{FF2B5EF4-FFF2-40B4-BE49-F238E27FC236}">
                  <a16:creationId xmlns:a16="http://schemas.microsoft.com/office/drawing/2014/main" id="{05F512D6-9952-40AD-BBC8-EB362107747B}"/>
                </a:ext>
              </a:extLst>
            </p:cNvPr>
            <p:cNvSpPr/>
            <p:nvPr/>
          </p:nvSpPr>
          <p:spPr>
            <a:xfrm>
              <a:off x="8954226" y="4678244"/>
              <a:ext cx="2074189" cy="23312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etin kutusu 24">
              <a:extLst>
                <a:ext uri="{FF2B5EF4-FFF2-40B4-BE49-F238E27FC236}">
                  <a16:creationId xmlns:a16="http://schemas.microsoft.com/office/drawing/2014/main" id="{0C3D0150-29A5-4476-91D4-4777DC664E7A}"/>
                </a:ext>
              </a:extLst>
            </p:cNvPr>
            <p:cNvSpPr txBox="1"/>
            <p:nvPr/>
          </p:nvSpPr>
          <p:spPr>
            <a:xfrm>
              <a:off x="11236458" y="5969082"/>
              <a:ext cx="563525" cy="369332"/>
            </a:xfrm>
            <a:prstGeom prst="rect">
              <a:avLst/>
            </a:prstGeom>
            <a:noFill/>
          </p:spPr>
          <p:txBody>
            <a:bodyPr wrap="square" rtlCol="0">
              <a:spAutoFit/>
            </a:bodyPr>
            <a:lstStyle/>
            <a:p>
              <a:r>
                <a:rPr lang="tr-TR" b="1" dirty="0">
                  <a:solidFill>
                    <a:srgbClr val="FF0000"/>
                  </a:solidFill>
                </a:rPr>
                <a:t>4</a:t>
              </a:r>
              <a:endParaRPr lang="en-US" b="1" dirty="0">
                <a:solidFill>
                  <a:srgbClr val="FF0000"/>
                </a:solidFill>
              </a:endParaRPr>
            </a:p>
          </p:txBody>
        </p:sp>
      </p:grpSp>
      <p:grpSp>
        <p:nvGrpSpPr>
          <p:cNvPr id="30" name="Group 29">
            <a:extLst>
              <a:ext uri="{FF2B5EF4-FFF2-40B4-BE49-F238E27FC236}">
                <a16:creationId xmlns:a16="http://schemas.microsoft.com/office/drawing/2014/main" id="{2DACDE82-761F-4C57-BBE3-47E5A4261FF4}"/>
              </a:ext>
            </a:extLst>
          </p:cNvPr>
          <p:cNvGrpSpPr/>
          <p:nvPr/>
        </p:nvGrpSpPr>
        <p:grpSpPr>
          <a:xfrm>
            <a:off x="3120944" y="2783391"/>
            <a:ext cx="3316949" cy="4119030"/>
            <a:chOff x="3414347" y="1870162"/>
            <a:chExt cx="3753418" cy="4468252"/>
          </a:xfrm>
        </p:grpSpPr>
        <p:pic>
          <p:nvPicPr>
            <p:cNvPr id="28" name="Picture 27" descr="Table&#10;&#10;Description automatically generated">
              <a:extLst>
                <a:ext uri="{FF2B5EF4-FFF2-40B4-BE49-F238E27FC236}">
                  <a16:creationId xmlns:a16="http://schemas.microsoft.com/office/drawing/2014/main" id="{F07A0426-47CA-485E-82B6-2D4ABF22A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347" y="1870162"/>
              <a:ext cx="3753418" cy="3919446"/>
            </a:xfrm>
            <a:prstGeom prst="rect">
              <a:avLst/>
            </a:prstGeom>
          </p:spPr>
        </p:pic>
        <p:sp>
          <p:nvSpPr>
            <p:cNvPr id="23" name="Metin kutusu 22">
              <a:extLst>
                <a:ext uri="{FF2B5EF4-FFF2-40B4-BE49-F238E27FC236}">
                  <a16:creationId xmlns:a16="http://schemas.microsoft.com/office/drawing/2014/main" id="{A9234A69-48D8-4C25-AA13-44A72DE62D3E}"/>
                </a:ext>
              </a:extLst>
            </p:cNvPr>
            <p:cNvSpPr txBox="1"/>
            <p:nvPr/>
          </p:nvSpPr>
          <p:spPr>
            <a:xfrm>
              <a:off x="5532475" y="5969082"/>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sp>
          <p:nvSpPr>
            <p:cNvPr id="29" name="Oval 28">
              <a:extLst>
                <a:ext uri="{FF2B5EF4-FFF2-40B4-BE49-F238E27FC236}">
                  <a16:creationId xmlns:a16="http://schemas.microsoft.com/office/drawing/2014/main" id="{499A2D2B-47E6-493F-8682-9B7E1DCBBB9A}"/>
                </a:ext>
              </a:extLst>
            </p:cNvPr>
            <p:cNvSpPr/>
            <p:nvPr/>
          </p:nvSpPr>
          <p:spPr>
            <a:xfrm>
              <a:off x="5351721" y="3213043"/>
              <a:ext cx="925032" cy="2927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03CD0CFF-8730-465C-87A3-0F03009D6737}"/>
              </a:ext>
            </a:extLst>
          </p:cNvPr>
          <p:cNvGrpSpPr/>
          <p:nvPr/>
        </p:nvGrpSpPr>
        <p:grpSpPr>
          <a:xfrm>
            <a:off x="5722040" y="1394452"/>
            <a:ext cx="2937496" cy="3613117"/>
            <a:chOff x="5159725" y="1579872"/>
            <a:chExt cx="3531026" cy="4052047"/>
          </a:xfrm>
        </p:grpSpPr>
        <p:pic>
          <p:nvPicPr>
            <p:cNvPr id="32" name="Picture 31" descr="Table&#10;&#10;Description automatically generated">
              <a:extLst>
                <a:ext uri="{FF2B5EF4-FFF2-40B4-BE49-F238E27FC236}">
                  <a16:creationId xmlns:a16="http://schemas.microsoft.com/office/drawing/2014/main" id="{4097BAD0-A96F-4BD8-B895-99D667A1C0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9725" y="1579872"/>
              <a:ext cx="3531026" cy="3755309"/>
            </a:xfrm>
            <a:prstGeom prst="rect">
              <a:avLst/>
            </a:prstGeom>
          </p:spPr>
        </p:pic>
        <p:sp>
          <p:nvSpPr>
            <p:cNvPr id="16" name="Oval 15">
              <a:extLst>
                <a:ext uri="{FF2B5EF4-FFF2-40B4-BE49-F238E27FC236}">
                  <a16:creationId xmlns:a16="http://schemas.microsoft.com/office/drawing/2014/main" id="{4899CBAA-6E72-4332-8176-23A16321406A}"/>
                </a:ext>
              </a:extLst>
            </p:cNvPr>
            <p:cNvSpPr/>
            <p:nvPr/>
          </p:nvSpPr>
          <p:spPr>
            <a:xfrm>
              <a:off x="6505138" y="2361643"/>
              <a:ext cx="1397545" cy="6567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etin kutusu 23">
              <a:extLst>
                <a:ext uri="{FF2B5EF4-FFF2-40B4-BE49-F238E27FC236}">
                  <a16:creationId xmlns:a16="http://schemas.microsoft.com/office/drawing/2014/main" id="{3DBFD5A8-0C28-451F-9D8A-5725E2C94FD3}"/>
                </a:ext>
              </a:extLst>
            </p:cNvPr>
            <p:cNvSpPr txBox="1"/>
            <p:nvPr/>
          </p:nvSpPr>
          <p:spPr>
            <a:xfrm>
              <a:off x="7702661" y="5262587"/>
              <a:ext cx="563525" cy="369332"/>
            </a:xfrm>
            <a:prstGeom prst="rect">
              <a:avLst/>
            </a:prstGeom>
            <a:noFill/>
          </p:spPr>
          <p:txBody>
            <a:bodyPr wrap="square" rtlCol="0">
              <a:spAutoFit/>
            </a:bodyPr>
            <a:lstStyle/>
            <a:p>
              <a:r>
                <a:rPr lang="tr-TR" b="1" dirty="0">
                  <a:solidFill>
                    <a:srgbClr val="FF0000"/>
                  </a:solidFill>
                </a:rPr>
                <a:t>3</a:t>
              </a:r>
              <a:endParaRPr lang="en-US" b="1" dirty="0">
                <a:solidFill>
                  <a:srgbClr val="FF0000"/>
                </a:solidFill>
              </a:endParaRPr>
            </a:p>
          </p:txBody>
        </p:sp>
      </p:grpSp>
    </p:spTree>
    <p:extLst>
      <p:ext uri="{BB962C8B-B14F-4D97-AF65-F5344CB8AC3E}">
        <p14:creationId xmlns:p14="http://schemas.microsoft.com/office/powerpoint/2010/main" val="384474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72CFAD-2308-4F05-BB1B-8E5CA613856A}"/>
              </a:ext>
            </a:extLst>
          </p:cNvPr>
          <p:cNvSpPr>
            <a:spLocks noGrp="1"/>
          </p:cNvSpPr>
          <p:nvPr>
            <p:ph type="title"/>
          </p:nvPr>
        </p:nvSpPr>
        <p:spPr/>
        <p:txBody>
          <a:bodyPr>
            <a:noAutofit/>
          </a:bodyPr>
          <a:lstStyle/>
          <a:p>
            <a:r>
              <a:rPr lang="en-US" sz="3200" dirty="0"/>
              <a:t>When editing Figure and Table names, if you select the Caption option from the Styles section, it will automatically set the relevant spaces correctly.</a:t>
            </a:r>
          </a:p>
        </p:txBody>
      </p:sp>
      <p:grpSp>
        <p:nvGrpSpPr>
          <p:cNvPr id="8" name="Group 7">
            <a:extLst>
              <a:ext uri="{FF2B5EF4-FFF2-40B4-BE49-F238E27FC236}">
                <a16:creationId xmlns:a16="http://schemas.microsoft.com/office/drawing/2014/main" id="{F77364EB-7152-4555-8D49-2894E31A63F1}"/>
              </a:ext>
            </a:extLst>
          </p:cNvPr>
          <p:cNvGrpSpPr/>
          <p:nvPr/>
        </p:nvGrpSpPr>
        <p:grpSpPr>
          <a:xfrm>
            <a:off x="0" y="1892594"/>
            <a:ext cx="12192000" cy="4600281"/>
            <a:chOff x="0" y="1892594"/>
            <a:chExt cx="12192000" cy="4600281"/>
          </a:xfrm>
        </p:grpSpPr>
        <p:pic>
          <p:nvPicPr>
            <p:cNvPr id="4" name="Picture 3" descr="Graphical user interface, application, Word&#10;&#10;Description automatically generated">
              <a:extLst>
                <a:ext uri="{FF2B5EF4-FFF2-40B4-BE49-F238E27FC236}">
                  <a16:creationId xmlns:a16="http://schemas.microsoft.com/office/drawing/2014/main" id="{A7898F8F-33E0-4B78-942F-12E0A9419D19}"/>
                </a:ext>
              </a:extLst>
            </p:cNvPr>
            <p:cNvPicPr>
              <a:picLocks noChangeAspect="1"/>
            </p:cNvPicPr>
            <p:nvPr/>
          </p:nvPicPr>
          <p:blipFill rotWithShape="1">
            <a:blip r:embed="rId2"/>
            <a:srcRect t="4124" b="28797"/>
            <a:stretch/>
          </p:blipFill>
          <p:spPr>
            <a:xfrm>
              <a:off x="0" y="1892594"/>
              <a:ext cx="12192000" cy="4600281"/>
            </a:xfrm>
            <a:prstGeom prst="rect">
              <a:avLst/>
            </a:prstGeom>
          </p:spPr>
        </p:pic>
        <p:sp>
          <p:nvSpPr>
            <p:cNvPr id="6" name="Oval 5">
              <a:extLst>
                <a:ext uri="{FF2B5EF4-FFF2-40B4-BE49-F238E27FC236}">
                  <a16:creationId xmlns:a16="http://schemas.microsoft.com/office/drawing/2014/main" id="{72482932-19D9-4446-B95F-11F9EF411C93}"/>
                </a:ext>
              </a:extLst>
            </p:cNvPr>
            <p:cNvSpPr/>
            <p:nvPr/>
          </p:nvSpPr>
          <p:spPr>
            <a:xfrm>
              <a:off x="8401804" y="3429000"/>
              <a:ext cx="817610" cy="62450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33640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13C681-5DD6-486F-9182-669FF376C719}"/>
              </a:ext>
            </a:extLst>
          </p:cNvPr>
          <p:cNvSpPr>
            <a:spLocks noGrp="1"/>
          </p:cNvSpPr>
          <p:nvPr>
            <p:ph type="title"/>
          </p:nvPr>
        </p:nvSpPr>
        <p:spPr>
          <a:xfrm>
            <a:off x="838200" y="365125"/>
            <a:ext cx="10515600" cy="2250484"/>
          </a:xfrm>
        </p:spPr>
        <p:txBody>
          <a:bodyPr>
            <a:noAutofit/>
          </a:bodyPr>
          <a:lstStyle/>
          <a:p>
            <a:pPr algn="just"/>
            <a:r>
              <a:rPr lang="en-US" sz="3200" dirty="0"/>
              <a:t>If we have made all these definitions correctly, we come to the table of contents and right-click on the table by marking it. We tick the options Update field and Update entire table and the table of contents is created automatically.</a:t>
            </a:r>
          </a:p>
        </p:txBody>
      </p:sp>
      <p:grpSp>
        <p:nvGrpSpPr>
          <p:cNvPr id="18" name="Group 17">
            <a:extLst>
              <a:ext uri="{FF2B5EF4-FFF2-40B4-BE49-F238E27FC236}">
                <a16:creationId xmlns:a16="http://schemas.microsoft.com/office/drawing/2014/main" id="{F1EE7D70-A1AC-4E7D-9373-C629E398906D}"/>
              </a:ext>
            </a:extLst>
          </p:cNvPr>
          <p:cNvGrpSpPr/>
          <p:nvPr/>
        </p:nvGrpSpPr>
        <p:grpSpPr>
          <a:xfrm>
            <a:off x="3337089" y="2615609"/>
            <a:ext cx="4078780" cy="3110517"/>
            <a:chOff x="3723589" y="2695655"/>
            <a:chExt cx="4739192" cy="3438112"/>
          </a:xfrm>
        </p:grpSpPr>
        <p:pic>
          <p:nvPicPr>
            <p:cNvPr id="17" name="Picture 16" descr="Graphical user interface, application, Word&#10;&#10;Description automatically generated">
              <a:extLst>
                <a:ext uri="{FF2B5EF4-FFF2-40B4-BE49-F238E27FC236}">
                  <a16:creationId xmlns:a16="http://schemas.microsoft.com/office/drawing/2014/main" id="{32FC0CEE-C134-42EB-B309-47ED8B2FE3D7}"/>
                </a:ext>
              </a:extLst>
            </p:cNvPr>
            <p:cNvPicPr>
              <a:picLocks noChangeAspect="1"/>
            </p:cNvPicPr>
            <p:nvPr/>
          </p:nvPicPr>
          <p:blipFill rotWithShape="1">
            <a:blip r:embed="rId2"/>
            <a:srcRect l="30541" t="27217" r="19665" b="23299"/>
            <a:stretch/>
          </p:blipFill>
          <p:spPr>
            <a:xfrm>
              <a:off x="3723589" y="2695655"/>
              <a:ext cx="4587606" cy="2564502"/>
            </a:xfrm>
            <a:prstGeom prst="rect">
              <a:avLst/>
            </a:prstGeom>
          </p:spPr>
        </p:pic>
        <p:grpSp>
          <p:nvGrpSpPr>
            <p:cNvPr id="4" name="Grup 3">
              <a:extLst>
                <a:ext uri="{FF2B5EF4-FFF2-40B4-BE49-F238E27FC236}">
                  <a16:creationId xmlns:a16="http://schemas.microsoft.com/office/drawing/2014/main" id="{81395B1A-76E6-4AB7-9839-C43034F4FA1A}"/>
                </a:ext>
              </a:extLst>
            </p:cNvPr>
            <p:cNvGrpSpPr/>
            <p:nvPr/>
          </p:nvGrpSpPr>
          <p:grpSpPr>
            <a:xfrm>
              <a:off x="6306745" y="3683864"/>
              <a:ext cx="2156036" cy="2449903"/>
              <a:chOff x="4798021" y="3701400"/>
              <a:chExt cx="2156036" cy="2449903"/>
            </a:xfrm>
          </p:grpSpPr>
          <p:sp>
            <p:nvSpPr>
              <p:cNvPr id="8" name="Oval 7">
                <a:extLst>
                  <a:ext uri="{FF2B5EF4-FFF2-40B4-BE49-F238E27FC236}">
                    <a16:creationId xmlns:a16="http://schemas.microsoft.com/office/drawing/2014/main" id="{F053AE9D-3B39-418D-B16A-FACD95BE96D3}"/>
                  </a:ext>
                </a:extLst>
              </p:cNvPr>
              <p:cNvSpPr/>
              <p:nvPr/>
            </p:nvSpPr>
            <p:spPr>
              <a:xfrm>
                <a:off x="4798021" y="3701400"/>
                <a:ext cx="1156305" cy="29404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etin kutusu 9">
                <a:extLst>
                  <a:ext uri="{FF2B5EF4-FFF2-40B4-BE49-F238E27FC236}">
                    <a16:creationId xmlns:a16="http://schemas.microsoft.com/office/drawing/2014/main" id="{E27EA826-949B-4F87-B580-62E91A87F0A0}"/>
                  </a:ext>
                </a:extLst>
              </p:cNvPr>
              <p:cNvSpPr txBox="1"/>
              <p:nvPr/>
            </p:nvSpPr>
            <p:spPr>
              <a:xfrm>
                <a:off x="6390532" y="578197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grpSp>
      </p:grpSp>
      <p:grpSp>
        <p:nvGrpSpPr>
          <p:cNvPr id="24" name="Group 23">
            <a:extLst>
              <a:ext uri="{FF2B5EF4-FFF2-40B4-BE49-F238E27FC236}">
                <a16:creationId xmlns:a16="http://schemas.microsoft.com/office/drawing/2014/main" id="{239B5EB9-038A-474D-B771-0847539F75DA}"/>
              </a:ext>
            </a:extLst>
          </p:cNvPr>
          <p:cNvGrpSpPr/>
          <p:nvPr/>
        </p:nvGrpSpPr>
        <p:grpSpPr>
          <a:xfrm>
            <a:off x="7345472" y="3115516"/>
            <a:ext cx="4559178" cy="3385636"/>
            <a:chOff x="7475934" y="2715834"/>
            <a:chExt cx="4559178" cy="3385636"/>
          </a:xfrm>
        </p:grpSpPr>
        <p:pic>
          <p:nvPicPr>
            <p:cNvPr id="23" name="Picture 22" descr="Table&#10;&#10;Description automatically generated">
              <a:extLst>
                <a:ext uri="{FF2B5EF4-FFF2-40B4-BE49-F238E27FC236}">
                  <a16:creationId xmlns:a16="http://schemas.microsoft.com/office/drawing/2014/main" id="{6BA84DDF-6062-40DF-8CC7-0B0DDAF77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5934" y="2715834"/>
              <a:ext cx="4559178" cy="2916079"/>
            </a:xfrm>
            <a:prstGeom prst="rect">
              <a:avLst/>
            </a:prstGeom>
          </p:spPr>
        </p:pic>
        <p:grpSp>
          <p:nvGrpSpPr>
            <p:cNvPr id="3" name="Grup 2">
              <a:extLst>
                <a:ext uri="{FF2B5EF4-FFF2-40B4-BE49-F238E27FC236}">
                  <a16:creationId xmlns:a16="http://schemas.microsoft.com/office/drawing/2014/main" id="{7629E566-B703-43D7-87AE-A16F80FC8C9B}"/>
                </a:ext>
              </a:extLst>
            </p:cNvPr>
            <p:cNvGrpSpPr/>
            <p:nvPr/>
          </p:nvGrpSpPr>
          <p:grpSpPr>
            <a:xfrm>
              <a:off x="8240928" y="3789575"/>
              <a:ext cx="3608932" cy="2311895"/>
              <a:chOff x="6580618" y="3619892"/>
              <a:chExt cx="3608932" cy="2311895"/>
            </a:xfrm>
          </p:grpSpPr>
          <p:sp>
            <p:nvSpPr>
              <p:cNvPr id="12" name="Oval 11">
                <a:extLst>
                  <a:ext uri="{FF2B5EF4-FFF2-40B4-BE49-F238E27FC236}">
                    <a16:creationId xmlns:a16="http://schemas.microsoft.com/office/drawing/2014/main" id="{2A8A3880-7ADB-40FD-BDCE-EBD1CEFD5399}"/>
                  </a:ext>
                </a:extLst>
              </p:cNvPr>
              <p:cNvSpPr/>
              <p:nvPr/>
            </p:nvSpPr>
            <p:spPr>
              <a:xfrm>
                <a:off x="6580618" y="3619892"/>
                <a:ext cx="1478107" cy="3770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etin kutusu 14">
                <a:extLst>
                  <a:ext uri="{FF2B5EF4-FFF2-40B4-BE49-F238E27FC236}">
                    <a16:creationId xmlns:a16="http://schemas.microsoft.com/office/drawing/2014/main" id="{3F287D4E-104B-4083-B611-647446DE6A0B}"/>
                  </a:ext>
                </a:extLst>
              </p:cNvPr>
              <p:cNvSpPr txBox="1"/>
              <p:nvPr/>
            </p:nvSpPr>
            <p:spPr>
              <a:xfrm>
                <a:off x="9626025" y="5562455"/>
                <a:ext cx="563525" cy="369332"/>
              </a:xfrm>
              <a:prstGeom prst="rect">
                <a:avLst/>
              </a:prstGeom>
              <a:noFill/>
            </p:spPr>
            <p:txBody>
              <a:bodyPr wrap="square" rtlCol="0">
                <a:spAutoFit/>
              </a:bodyPr>
              <a:lstStyle/>
              <a:p>
                <a:r>
                  <a:rPr lang="tr-TR" b="1" dirty="0">
                    <a:solidFill>
                      <a:srgbClr val="FF0000"/>
                    </a:solidFill>
                  </a:rPr>
                  <a:t>3</a:t>
                </a:r>
                <a:endParaRPr lang="en-US" b="1" dirty="0">
                  <a:solidFill>
                    <a:srgbClr val="FF0000"/>
                  </a:solidFill>
                </a:endParaRPr>
              </a:p>
            </p:txBody>
          </p:sp>
        </p:grpSp>
      </p:grpSp>
      <p:grpSp>
        <p:nvGrpSpPr>
          <p:cNvPr id="21" name="Group 20">
            <a:extLst>
              <a:ext uri="{FF2B5EF4-FFF2-40B4-BE49-F238E27FC236}">
                <a16:creationId xmlns:a16="http://schemas.microsoft.com/office/drawing/2014/main" id="{8E8FEFD5-E774-4DE1-A379-813E7DA35716}"/>
              </a:ext>
            </a:extLst>
          </p:cNvPr>
          <p:cNvGrpSpPr/>
          <p:nvPr/>
        </p:nvGrpSpPr>
        <p:grpSpPr>
          <a:xfrm>
            <a:off x="256486" y="2715834"/>
            <a:ext cx="3080603" cy="3052690"/>
            <a:chOff x="256486" y="2448978"/>
            <a:chExt cx="3680404" cy="3319546"/>
          </a:xfrm>
        </p:grpSpPr>
        <p:sp>
          <p:nvSpPr>
            <p:cNvPr id="14" name="Metin kutusu 13">
              <a:extLst>
                <a:ext uri="{FF2B5EF4-FFF2-40B4-BE49-F238E27FC236}">
                  <a16:creationId xmlns:a16="http://schemas.microsoft.com/office/drawing/2014/main" id="{8B390DC2-CF89-4B8E-BD0F-16FC4A279FEB}"/>
                </a:ext>
              </a:extLst>
            </p:cNvPr>
            <p:cNvSpPr txBox="1"/>
            <p:nvPr/>
          </p:nvSpPr>
          <p:spPr>
            <a:xfrm>
              <a:off x="3014109" y="5399192"/>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pic>
          <p:nvPicPr>
            <p:cNvPr id="20" name="Picture 19" descr="Table&#10;&#10;Description automatically generated">
              <a:extLst>
                <a:ext uri="{FF2B5EF4-FFF2-40B4-BE49-F238E27FC236}">
                  <a16:creationId xmlns:a16="http://schemas.microsoft.com/office/drawing/2014/main" id="{FD21C331-7967-4AA3-93CF-3B281A443D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86" y="2448978"/>
              <a:ext cx="3680404" cy="2916079"/>
            </a:xfrm>
            <a:prstGeom prst="rect">
              <a:avLst/>
            </a:prstGeom>
          </p:spPr>
        </p:pic>
      </p:grpSp>
    </p:spTree>
    <p:extLst>
      <p:ext uri="{BB962C8B-B14F-4D97-AF65-F5344CB8AC3E}">
        <p14:creationId xmlns:p14="http://schemas.microsoft.com/office/powerpoint/2010/main" val="1971748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41F207-0D0D-4B82-B333-FAFE9294DCF9}"/>
              </a:ext>
            </a:extLst>
          </p:cNvPr>
          <p:cNvSpPr>
            <a:spLocks noGrp="1"/>
          </p:cNvSpPr>
          <p:nvPr>
            <p:ph type="title"/>
          </p:nvPr>
        </p:nvSpPr>
        <p:spPr/>
        <p:txBody>
          <a:bodyPr>
            <a:noAutofit/>
          </a:bodyPr>
          <a:lstStyle/>
          <a:p>
            <a:r>
              <a:rPr lang="en-US" sz="3200" dirty="0"/>
              <a:t>After creating </a:t>
            </a:r>
            <a:r>
              <a:rPr lang="tr-TR" sz="3200" dirty="0" err="1"/>
              <a:t>content</a:t>
            </a:r>
            <a:r>
              <a:rPr lang="tr-TR" sz="3200" dirty="0"/>
              <a:t> </a:t>
            </a:r>
            <a:r>
              <a:rPr lang="en-US" sz="3200" dirty="0"/>
              <a:t>lists, we mark the list. By clicking the layout tab at the top, we set the right indent to 0.6. Thus, there is no text under the page numbers.</a:t>
            </a:r>
          </a:p>
        </p:txBody>
      </p:sp>
      <p:grpSp>
        <p:nvGrpSpPr>
          <p:cNvPr id="9" name="Group 8">
            <a:extLst>
              <a:ext uri="{FF2B5EF4-FFF2-40B4-BE49-F238E27FC236}">
                <a16:creationId xmlns:a16="http://schemas.microsoft.com/office/drawing/2014/main" id="{1BD4F503-5F25-4277-B0D5-8B3CCC084B1B}"/>
              </a:ext>
            </a:extLst>
          </p:cNvPr>
          <p:cNvGrpSpPr/>
          <p:nvPr/>
        </p:nvGrpSpPr>
        <p:grpSpPr>
          <a:xfrm>
            <a:off x="292231" y="2007908"/>
            <a:ext cx="10897386" cy="4382227"/>
            <a:chOff x="0" y="694107"/>
            <a:chExt cx="12192000" cy="5469786"/>
          </a:xfrm>
        </p:grpSpPr>
        <p:pic>
          <p:nvPicPr>
            <p:cNvPr id="4" name="Picture 3" descr="Graphical user interface, application, table&#10;&#10;Description automatically generated">
              <a:extLst>
                <a:ext uri="{FF2B5EF4-FFF2-40B4-BE49-F238E27FC236}">
                  <a16:creationId xmlns:a16="http://schemas.microsoft.com/office/drawing/2014/main" id="{ADAFB2A4-9FB6-4224-83B2-02C88C739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4107"/>
              <a:ext cx="12192000" cy="5469786"/>
            </a:xfrm>
            <a:prstGeom prst="rect">
              <a:avLst/>
            </a:prstGeom>
          </p:spPr>
        </p:pic>
        <p:sp>
          <p:nvSpPr>
            <p:cNvPr id="8" name="Oval 7">
              <a:extLst>
                <a:ext uri="{FF2B5EF4-FFF2-40B4-BE49-F238E27FC236}">
                  <a16:creationId xmlns:a16="http://schemas.microsoft.com/office/drawing/2014/main" id="{FA00AC6C-AEA1-4592-BE78-A346135E00FD}"/>
                </a:ext>
              </a:extLst>
            </p:cNvPr>
            <p:cNvSpPr/>
            <p:nvPr/>
          </p:nvSpPr>
          <p:spPr>
            <a:xfrm>
              <a:off x="2463811" y="1313615"/>
              <a:ext cx="1478107" cy="37707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4931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EDB3A4-4622-4826-964C-F6DD9FDB5FF4}"/>
              </a:ext>
            </a:extLst>
          </p:cNvPr>
          <p:cNvSpPr>
            <a:spLocks noGrp="1"/>
          </p:cNvSpPr>
          <p:nvPr>
            <p:ph type="title"/>
          </p:nvPr>
        </p:nvSpPr>
        <p:spPr>
          <a:xfrm>
            <a:off x="838200" y="365125"/>
            <a:ext cx="10515600" cy="1888977"/>
          </a:xfrm>
        </p:spPr>
        <p:txBody>
          <a:bodyPr>
            <a:noAutofit/>
          </a:bodyPr>
          <a:lstStyle/>
          <a:p>
            <a:pPr algn="just"/>
            <a:r>
              <a:rPr lang="en-US" sz="3200" dirty="0"/>
              <a:t>While creating the lists of figures and tables, we automatically create the list of figures by coming to the list of figures in the thesis template and checking the options update the field, update the whole table, as in the table of contents.</a:t>
            </a:r>
          </a:p>
        </p:txBody>
      </p:sp>
      <p:grpSp>
        <p:nvGrpSpPr>
          <p:cNvPr id="17" name="Group 16">
            <a:extLst>
              <a:ext uri="{FF2B5EF4-FFF2-40B4-BE49-F238E27FC236}">
                <a16:creationId xmlns:a16="http://schemas.microsoft.com/office/drawing/2014/main" id="{1467763D-A0BF-492B-AEAA-567625C59B12}"/>
              </a:ext>
            </a:extLst>
          </p:cNvPr>
          <p:cNvGrpSpPr/>
          <p:nvPr/>
        </p:nvGrpSpPr>
        <p:grpSpPr>
          <a:xfrm>
            <a:off x="838200" y="2267641"/>
            <a:ext cx="3702349" cy="2416700"/>
            <a:chOff x="838200" y="2267641"/>
            <a:chExt cx="3702349" cy="2416700"/>
          </a:xfrm>
        </p:grpSpPr>
        <p:sp>
          <p:nvSpPr>
            <p:cNvPr id="10" name="Metin kutusu 9">
              <a:extLst>
                <a:ext uri="{FF2B5EF4-FFF2-40B4-BE49-F238E27FC236}">
                  <a16:creationId xmlns:a16="http://schemas.microsoft.com/office/drawing/2014/main" id="{5BB94EFB-46ED-41C9-ACB9-AACCDD21DB74}"/>
                </a:ext>
              </a:extLst>
            </p:cNvPr>
            <p:cNvSpPr txBox="1"/>
            <p:nvPr/>
          </p:nvSpPr>
          <p:spPr>
            <a:xfrm>
              <a:off x="838200" y="3997107"/>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pic>
          <p:nvPicPr>
            <p:cNvPr id="16" name="Picture 15" descr="Graphical user interface, application, Word&#10;&#10;Description automatically generated">
              <a:extLst>
                <a:ext uri="{FF2B5EF4-FFF2-40B4-BE49-F238E27FC236}">
                  <a16:creationId xmlns:a16="http://schemas.microsoft.com/office/drawing/2014/main" id="{EE0FAAE9-0581-45BE-9878-F47BF261664C}"/>
                </a:ext>
              </a:extLst>
            </p:cNvPr>
            <p:cNvPicPr>
              <a:picLocks noChangeAspect="1"/>
            </p:cNvPicPr>
            <p:nvPr/>
          </p:nvPicPr>
          <p:blipFill rotWithShape="1">
            <a:blip r:embed="rId2"/>
            <a:srcRect l="32397" t="32868" r="25154" b="14255"/>
            <a:stretch/>
          </p:blipFill>
          <p:spPr>
            <a:xfrm>
              <a:off x="1091521" y="2267641"/>
              <a:ext cx="3449028" cy="2416700"/>
            </a:xfrm>
            <a:prstGeom prst="rect">
              <a:avLst/>
            </a:prstGeom>
          </p:spPr>
        </p:pic>
      </p:grpSp>
      <p:grpSp>
        <p:nvGrpSpPr>
          <p:cNvPr id="20" name="Group 19">
            <a:extLst>
              <a:ext uri="{FF2B5EF4-FFF2-40B4-BE49-F238E27FC236}">
                <a16:creationId xmlns:a16="http://schemas.microsoft.com/office/drawing/2014/main" id="{38E3728F-690E-4C42-88B6-8D7AABC34A1B}"/>
              </a:ext>
            </a:extLst>
          </p:cNvPr>
          <p:cNvGrpSpPr/>
          <p:nvPr/>
        </p:nvGrpSpPr>
        <p:grpSpPr>
          <a:xfrm>
            <a:off x="809759" y="5080049"/>
            <a:ext cx="4612860" cy="1387464"/>
            <a:chOff x="809759" y="5080049"/>
            <a:chExt cx="4612860" cy="1387464"/>
          </a:xfrm>
        </p:grpSpPr>
        <p:sp>
          <p:nvSpPr>
            <p:cNvPr id="8" name="Metin kutusu 7">
              <a:extLst>
                <a:ext uri="{FF2B5EF4-FFF2-40B4-BE49-F238E27FC236}">
                  <a16:creationId xmlns:a16="http://schemas.microsoft.com/office/drawing/2014/main" id="{02518642-62F9-4ED1-AE0B-E19883700012}"/>
                </a:ext>
              </a:extLst>
            </p:cNvPr>
            <p:cNvSpPr txBox="1"/>
            <p:nvPr/>
          </p:nvSpPr>
          <p:spPr>
            <a:xfrm>
              <a:off x="809759" y="609818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pic>
          <p:nvPicPr>
            <p:cNvPr id="19" name="Picture 18" descr="Graphical user interface, text, application&#10;&#10;Description automatically generated">
              <a:extLst>
                <a:ext uri="{FF2B5EF4-FFF2-40B4-BE49-F238E27FC236}">
                  <a16:creationId xmlns:a16="http://schemas.microsoft.com/office/drawing/2014/main" id="{4A808C26-9957-4E10-BD4F-CF336B1751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268" y="5080049"/>
              <a:ext cx="4427351" cy="1349193"/>
            </a:xfrm>
            <a:prstGeom prst="rect">
              <a:avLst/>
            </a:prstGeom>
          </p:spPr>
        </p:pic>
      </p:grpSp>
      <p:grpSp>
        <p:nvGrpSpPr>
          <p:cNvPr id="25" name="Group 24">
            <a:extLst>
              <a:ext uri="{FF2B5EF4-FFF2-40B4-BE49-F238E27FC236}">
                <a16:creationId xmlns:a16="http://schemas.microsoft.com/office/drawing/2014/main" id="{54B03179-729A-4E7E-B315-4693A26CE7D4}"/>
              </a:ext>
            </a:extLst>
          </p:cNvPr>
          <p:cNvGrpSpPr/>
          <p:nvPr/>
        </p:nvGrpSpPr>
        <p:grpSpPr>
          <a:xfrm>
            <a:off x="6949242" y="2076345"/>
            <a:ext cx="4109470" cy="2290094"/>
            <a:chOff x="6949242" y="2076345"/>
            <a:chExt cx="4109470" cy="2290094"/>
          </a:xfrm>
        </p:grpSpPr>
        <p:pic>
          <p:nvPicPr>
            <p:cNvPr id="24" name="Picture 23" descr="Graphical user interface, application&#10;&#10;Description automatically generated">
              <a:extLst>
                <a:ext uri="{FF2B5EF4-FFF2-40B4-BE49-F238E27FC236}">
                  <a16:creationId xmlns:a16="http://schemas.microsoft.com/office/drawing/2014/main" id="{D9C63975-6C48-4A23-BBF7-4D342A6AC956}"/>
                </a:ext>
              </a:extLst>
            </p:cNvPr>
            <p:cNvPicPr>
              <a:picLocks noChangeAspect="1"/>
            </p:cNvPicPr>
            <p:nvPr/>
          </p:nvPicPr>
          <p:blipFill rotWithShape="1">
            <a:blip r:embed="rId4"/>
            <a:srcRect l="33866" t="30203" r="25559" b="23830"/>
            <a:stretch/>
          </p:blipFill>
          <p:spPr>
            <a:xfrm>
              <a:off x="7464955" y="2076345"/>
              <a:ext cx="3593757" cy="2290094"/>
            </a:xfrm>
            <a:prstGeom prst="rect">
              <a:avLst/>
            </a:prstGeom>
          </p:spPr>
        </p:pic>
        <p:sp>
          <p:nvSpPr>
            <p:cNvPr id="13" name="Metin kutusu 12">
              <a:extLst>
                <a:ext uri="{FF2B5EF4-FFF2-40B4-BE49-F238E27FC236}">
                  <a16:creationId xmlns:a16="http://schemas.microsoft.com/office/drawing/2014/main" id="{B2F9C56E-FBAC-4A23-9785-72E3900E8960}"/>
                </a:ext>
              </a:extLst>
            </p:cNvPr>
            <p:cNvSpPr txBox="1"/>
            <p:nvPr/>
          </p:nvSpPr>
          <p:spPr>
            <a:xfrm>
              <a:off x="6949242" y="3875157"/>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grpSp>
        <p:nvGrpSpPr>
          <p:cNvPr id="28" name="Group 27">
            <a:extLst>
              <a:ext uri="{FF2B5EF4-FFF2-40B4-BE49-F238E27FC236}">
                <a16:creationId xmlns:a16="http://schemas.microsoft.com/office/drawing/2014/main" id="{A916A58A-A1CB-4D4C-97B8-F99D79354320}"/>
              </a:ext>
            </a:extLst>
          </p:cNvPr>
          <p:cNvGrpSpPr/>
          <p:nvPr/>
        </p:nvGrpSpPr>
        <p:grpSpPr>
          <a:xfrm>
            <a:off x="7118957" y="4223427"/>
            <a:ext cx="4850902" cy="2405531"/>
            <a:chOff x="7118957" y="4223427"/>
            <a:chExt cx="4850902" cy="2405531"/>
          </a:xfrm>
        </p:grpSpPr>
        <p:sp>
          <p:nvSpPr>
            <p:cNvPr id="12" name="Metin kutusu 11">
              <a:extLst>
                <a:ext uri="{FF2B5EF4-FFF2-40B4-BE49-F238E27FC236}">
                  <a16:creationId xmlns:a16="http://schemas.microsoft.com/office/drawing/2014/main" id="{35F5C8CD-66DF-4B6C-ABA2-F6FE1D37817E}"/>
                </a:ext>
              </a:extLst>
            </p:cNvPr>
            <p:cNvSpPr txBox="1"/>
            <p:nvPr/>
          </p:nvSpPr>
          <p:spPr>
            <a:xfrm>
              <a:off x="7118957" y="6118248"/>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pic>
          <p:nvPicPr>
            <p:cNvPr id="27" name="Picture 26" descr="Graphical user interface, text, application, Word&#10;&#10;Description automatically generated">
              <a:extLst>
                <a:ext uri="{FF2B5EF4-FFF2-40B4-BE49-F238E27FC236}">
                  <a16:creationId xmlns:a16="http://schemas.microsoft.com/office/drawing/2014/main" id="{77DC134C-FE54-4156-9C7D-75A222C221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9557" y="4223427"/>
              <a:ext cx="4480302" cy="2405531"/>
            </a:xfrm>
            <a:prstGeom prst="rect">
              <a:avLst/>
            </a:prstGeom>
          </p:spPr>
        </p:pic>
      </p:grpSp>
    </p:spTree>
    <p:extLst>
      <p:ext uri="{BB962C8B-B14F-4D97-AF65-F5344CB8AC3E}">
        <p14:creationId xmlns:p14="http://schemas.microsoft.com/office/powerpoint/2010/main" val="286414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AB5552-CDA5-41FD-B548-F19F8280CC27}"/>
              </a:ext>
            </a:extLst>
          </p:cNvPr>
          <p:cNvSpPr>
            <a:spLocks noGrp="1"/>
          </p:cNvSpPr>
          <p:nvPr>
            <p:ph type="title"/>
          </p:nvPr>
        </p:nvSpPr>
        <p:spPr>
          <a:xfrm>
            <a:off x="838200" y="365125"/>
            <a:ext cx="10515600" cy="1686959"/>
          </a:xfrm>
        </p:spPr>
        <p:txBody>
          <a:bodyPr>
            <a:noAutofit/>
          </a:bodyPr>
          <a:lstStyle/>
          <a:p>
            <a:r>
              <a:rPr lang="en-US" sz="3200" dirty="0"/>
              <a:t>After creating the figure and table lists, we mark the list. By clicking the layout tab at the top, we set the right indent to 0.6. Thus, there is no text under the page numbers.</a:t>
            </a:r>
          </a:p>
        </p:txBody>
      </p:sp>
      <p:grpSp>
        <p:nvGrpSpPr>
          <p:cNvPr id="6" name="Group 5">
            <a:extLst>
              <a:ext uri="{FF2B5EF4-FFF2-40B4-BE49-F238E27FC236}">
                <a16:creationId xmlns:a16="http://schemas.microsoft.com/office/drawing/2014/main" id="{18BAC689-DE8C-4A5A-BCEC-630F789A90C0}"/>
              </a:ext>
            </a:extLst>
          </p:cNvPr>
          <p:cNvGrpSpPr/>
          <p:nvPr/>
        </p:nvGrpSpPr>
        <p:grpSpPr>
          <a:xfrm>
            <a:off x="1121789" y="1956458"/>
            <a:ext cx="9436231" cy="4713170"/>
            <a:chOff x="1121789" y="1956458"/>
            <a:chExt cx="9436231" cy="4713170"/>
          </a:xfrm>
        </p:grpSpPr>
        <p:pic>
          <p:nvPicPr>
            <p:cNvPr id="5" name="Picture 4" descr="Graphical user interface, text, application&#10;&#10;Description automatically generated">
              <a:extLst>
                <a:ext uri="{FF2B5EF4-FFF2-40B4-BE49-F238E27FC236}">
                  <a16:creationId xmlns:a16="http://schemas.microsoft.com/office/drawing/2014/main" id="{E3054A99-76DA-42A8-8A0A-4526D2E5F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789" y="1956458"/>
              <a:ext cx="9436231" cy="4713170"/>
            </a:xfrm>
            <a:prstGeom prst="rect">
              <a:avLst/>
            </a:prstGeom>
          </p:spPr>
        </p:pic>
        <p:grpSp>
          <p:nvGrpSpPr>
            <p:cNvPr id="3" name="Grup 2">
              <a:extLst>
                <a:ext uri="{FF2B5EF4-FFF2-40B4-BE49-F238E27FC236}">
                  <a16:creationId xmlns:a16="http://schemas.microsoft.com/office/drawing/2014/main" id="{9DF44EDD-5749-4894-AB09-63C7075878C5}"/>
                </a:ext>
              </a:extLst>
            </p:cNvPr>
            <p:cNvGrpSpPr/>
            <p:nvPr/>
          </p:nvGrpSpPr>
          <p:grpSpPr>
            <a:xfrm>
              <a:off x="3086624" y="2406977"/>
              <a:ext cx="5100565" cy="1953877"/>
              <a:chOff x="3086624" y="2406977"/>
              <a:chExt cx="5100565" cy="1953877"/>
            </a:xfrm>
          </p:grpSpPr>
          <p:sp>
            <p:nvSpPr>
              <p:cNvPr id="12" name="Oval 11">
                <a:extLst>
                  <a:ext uri="{FF2B5EF4-FFF2-40B4-BE49-F238E27FC236}">
                    <a16:creationId xmlns:a16="http://schemas.microsoft.com/office/drawing/2014/main" id="{063D2E87-4C22-4377-87E9-3D088DB17F21}"/>
                  </a:ext>
                </a:extLst>
              </p:cNvPr>
              <p:cNvSpPr/>
              <p:nvPr/>
            </p:nvSpPr>
            <p:spPr>
              <a:xfrm>
                <a:off x="3086624" y="2406977"/>
                <a:ext cx="1066799" cy="3293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k: Yukarı 14">
                <a:extLst>
                  <a:ext uri="{FF2B5EF4-FFF2-40B4-BE49-F238E27FC236}">
                    <a16:creationId xmlns:a16="http://schemas.microsoft.com/office/drawing/2014/main" id="{E262F2C5-E3FB-42D5-84A0-716FB5440A36}"/>
                  </a:ext>
                </a:extLst>
              </p:cNvPr>
              <p:cNvSpPr/>
              <p:nvPr/>
            </p:nvSpPr>
            <p:spPr>
              <a:xfrm rot="16200000">
                <a:off x="7896649" y="4070315"/>
                <a:ext cx="200079" cy="3810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7249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28D762-A467-4E1B-AF85-05EE549F3B22}"/>
              </a:ext>
            </a:extLst>
          </p:cNvPr>
          <p:cNvSpPr>
            <a:spLocks noGrp="1"/>
          </p:cNvSpPr>
          <p:nvPr>
            <p:ph type="title"/>
          </p:nvPr>
        </p:nvSpPr>
        <p:spPr/>
        <p:txBody>
          <a:bodyPr>
            <a:noAutofit/>
          </a:bodyPr>
          <a:lstStyle/>
          <a:p>
            <a:pPr algn="just"/>
            <a:r>
              <a:rPr lang="en-US" sz="2400" dirty="0"/>
              <a:t>Then again, by marking the entire list of figures and tables, we pull the lower tail of the cursor on the ruler (the cursor in the red circle) to the right and bring it to the end of the figure number. Thus, there is no text under the Figure and Table numbers. (Creating the indentation indicated by the arrow).</a:t>
            </a:r>
          </a:p>
        </p:txBody>
      </p:sp>
      <p:grpSp>
        <p:nvGrpSpPr>
          <p:cNvPr id="7" name="Group 6">
            <a:extLst>
              <a:ext uri="{FF2B5EF4-FFF2-40B4-BE49-F238E27FC236}">
                <a16:creationId xmlns:a16="http://schemas.microsoft.com/office/drawing/2014/main" id="{4B17AF8C-3327-4E09-82CC-307232102D50}"/>
              </a:ext>
            </a:extLst>
          </p:cNvPr>
          <p:cNvGrpSpPr/>
          <p:nvPr/>
        </p:nvGrpSpPr>
        <p:grpSpPr>
          <a:xfrm>
            <a:off x="2152752" y="1887156"/>
            <a:ext cx="7123224" cy="4850667"/>
            <a:chOff x="2152752" y="1887156"/>
            <a:chExt cx="7123224" cy="4850667"/>
          </a:xfrm>
        </p:grpSpPr>
        <p:pic>
          <p:nvPicPr>
            <p:cNvPr id="5" name="Picture 4" descr="Table&#10;&#10;Description automatically generated">
              <a:extLst>
                <a:ext uri="{FF2B5EF4-FFF2-40B4-BE49-F238E27FC236}">
                  <a16:creationId xmlns:a16="http://schemas.microsoft.com/office/drawing/2014/main" id="{2FDB77C7-4B4B-4C76-96B8-CB7BBE40C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752" y="1887156"/>
              <a:ext cx="7123224" cy="4850667"/>
            </a:xfrm>
            <a:prstGeom prst="rect">
              <a:avLst/>
            </a:prstGeom>
          </p:spPr>
        </p:pic>
        <p:grpSp>
          <p:nvGrpSpPr>
            <p:cNvPr id="3" name="Grup 2">
              <a:extLst>
                <a:ext uri="{FF2B5EF4-FFF2-40B4-BE49-F238E27FC236}">
                  <a16:creationId xmlns:a16="http://schemas.microsoft.com/office/drawing/2014/main" id="{D42379EB-4CEC-405C-A391-6AFAC2FF10C9}"/>
                </a:ext>
              </a:extLst>
            </p:cNvPr>
            <p:cNvGrpSpPr/>
            <p:nvPr/>
          </p:nvGrpSpPr>
          <p:grpSpPr>
            <a:xfrm>
              <a:off x="3727473" y="1887156"/>
              <a:ext cx="868757" cy="2079172"/>
              <a:chOff x="3727473" y="1887156"/>
              <a:chExt cx="868757" cy="2079172"/>
            </a:xfrm>
          </p:grpSpPr>
          <p:sp>
            <p:nvSpPr>
              <p:cNvPr id="14" name="Oval 13">
                <a:extLst>
                  <a:ext uri="{FF2B5EF4-FFF2-40B4-BE49-F238E27FC236}">
                    <a16:creationId xmlns:a16="http://schemas.microsoft.com/office/drawing/2014/main" id="{41307B8A-A812-4BB8-A49E-F0BEAF0E0528}"/>
                  </a:ext>
                </a:extLst>
              </p:cNvPr>
              <p:cNvSpPr/>
              <p:nvPr/>
            </p:nvSpPr>
            <p:spPr>
              <a:xfrm flipH="1">
                <a:off x="4213018" y="1887156"/>
                <a:ext cx="383212" cy="3842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k: Yukarı 14">
                <a:extLst>
                  <a:ext uri="{FF2B5EF4-FFF2-40B4-BE49-F238E27FC236}">
                    <a16:creationId xmlns:a16="http://schemas.microsoft.com/office/drawing/2014/main" id="{582741DB-5476-4F0B-BB0F-3DB477BB524F}"/>
                  </a:ext>
                </a:extLst>
              </p:cNvPr>
              <p:cNvSpPr/>
              <p:nvPr/>
            </p:nvSpPr>
            <p:spPr>
              <a:xfrm rot="16200000" flipV="1">
                <a:off x="3906745" y="3660055"/>
                <a:ext cx="127001" cy="48554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22828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ED718E4-B95C-4A16-9BD8-0787C80BE4FD}"/>
              </a:ext>
            </a:extLst>
          </p:cNvPr>
          <p:cNvSpPr>
            <a:spLocks noGrp="1"/>
          </p:cNvSpPr>
          <p:nvPr>
            <p:ph type="title"/>
          </p:nvPr>
        </p:nvSpPr>
        <p:spPr>
          <a:xfrm>
            <a:off x="838200" y="365125"/>
            <a:ext cx="10515600" cy="1835815"/>
          </a:xfrm>
        </p:spPr>
        <p:txBody>
          <a:bodyPr>
            <a:noAutofit/>
          </a:bodyPr>
          <a:lstStyle/>
          <a:p>
            <a:pPr algn="just"/>
            <a:r>
              <a:rPr lang="en-US" sz="3200" dirty="0"/>
              <a:t>First of all, we click on the icon in the red marked section to view the spaces used in the thesis text. The spaces before the chapter titles in the main text (the green marked part) belong to the template and should never be deleted.</a:t>
            </a:r>
          </a:p>
        </p:txBody>
      </p:sp>
      <p:grpSp>
        <p:nvGrpSpPr>
          <p:cNvPr id="5" name="Group 4">
            <a:extLst>
              <a:ext uri="{FF2B5EF4-FFF2-40B4-BE49-F238E27FC236}">
                <a16:creationId xmlns:a16="http://schemas.microsoft.com/office/drawing/2014/main" id="{60E83608-F563-4B82-80E7-F46F2DA5D966}"/>
              </a:ext>
            </a:extLst>
          </p:cNvPr>
          <p:cNvGrpSpPr/>
          <p:nvPr/>
        </p:nvGrpSpPr>
        <p:grpSpPr>
          <a:xfrm>
            <a:off x="923827" y="2200940"/>
            <a:ext cx="10001839" cy="4558661"/>
            <a:chOff x="923827" y="2200940"/>
            <a:chExt cx="10001839" cy="4558661"/>
          </a:xfrm>
        </p:grpSpPr>
        <p:pic>
          <p:nvPicPr>
            <p:cNvPr id="4" name="Picture 3" descr="Graphical user interface, text, application, Word&#10;&#10;Description automatically generated">
              <a:extLst>
                <a:ext uri="{FF2B5EF4-FFF2-40B4-BE49-F238E27FC236}">
                  <a16:creationId xmlns:a16="http://schemas.microsoft.com/office/drawing/2014/main" id="{79B59AFE-25F2-4DF1-BEB6-8BE19169E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827" y="2200940"/>
              <a:ext cx="10001839" cy="4558661"/>
            </a:xfrm>
            <a:prstGeom prst="rect">
              <a:avLst/>
            </a:prstGeom>
          </p:spPr>
        </p:pic>
        <p:grpSp>
          <p:nvGrpSpPr>
            <p:cNvPr id="14" name="Grup 13">
              <a:extLst>
                <a:ext uri="{FF2B5EF4-FFF2-40B4-BE49-F238E27FC236}">
                  <a16:creationId xmlns:a16="http://schemas.microsoft.com/office/drawing/2014/main" id="{75FB9217-7A92-4515-9DCE-0ED4A2A15200}"/>
                </a:ext>
              </a:extLst>
            </p:cNvPr>
            <p:cNvGrpSpPr/>
            <p:nvPr/>
          </p:nvGrpSpPr>
          <p:grpSpPr>
            <a:xfrm>
              <a:off x="4184403" y="2453928"/>
              <a:ext cx="1361955" cy="2203134"/>
              <a:chOff x="4071282" y="2519916"/>
              <a:chExt cx="1361955" cy="2203134"/>
            </a:xfrm>
          </p:grpSpPr>
          <p:sp>
            <p:nvSpPr>
              <p:cNvPr id="10" name="Oval 9">
                <a:extLst>
                  <a:ext uri="{FF2B5EF4-FFF2-40B4-BE49-F238E27FC236}">
                    <a16:creationId xmlns:a16="http://schemas.microsoft.com/office/drawing/2014/main" id="{07756C47-BB8A-4746-9562-989EEC06D929}"/>
                  </a:ext>
                </a:extLst>
              </p:cNvPr>
              <p:cNvSpPr/>
              <p:nvPr/>
            </p:nvSpPr>
            <p:spPr>
              <a:xfrm>
                <a:off x="5092995" y="2519916"/>
                <a:ext cx="340242" cy="31897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C7044BE-7252-4B86-BCF8-F055456AF305}"/>
                  </a:ext>
                </a:extLst>
              </p:cNvPr>
              <p:cNvSpPr/>
              <p:nvPr/>
            </p:nvSpPr>
            <p:spPr>
              <a:xfrm>
                <a:off x="4071282" y="3855564"/>
                <a:ext cx="329609" cy="867486"/>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70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E40023-A829-40D6-83C7-4AE1C1A887EF}"/>
              </a:ext>
            </a:extLst>
          </p:cNvPr>
          <p:cNvSpPr>
            <a:spLocks noGrp="1"/>
          </p:cNvSpPr>
          <p:nvPr>
            <p:ph type="title"/>
          </p:nvPr>
        </p:nvSpPr>
        <p:spPr>
          <a:xfrm>
            <a:off x="838200" y="357600"/>
            <a:ext cx="10515600" cy="2027201"/>
          </a:xfrm>
        </p:spPr>
        <p:txBody>
          <a:bodyPr>
            <a:noAutofit/>
          </a:bodyPr>
          <a:lstStyle/>
          <a:p>
            <a:pPr algn="just"/>
            <a:r>
              <a:rPr lang="en-US" sz="2800" dirty="0"/>
              <a:t>For all the titles we write, we define the title type by choosing the title type from the styles (red marked area) in the home tab, according to whether they are 1st, 2nd, 3rd level titles, so that our title becomes appropriate for the rule (Green marked field).</a:t>
            </a:r>
          </a:p>
        </p:txBody>
      </p:sp>
      <p:grpSp>
        <p:nvGrpSpPr>
          <p:cNvPr id="5" name="Group 4">
            <a:extLst>
              <a:ext uri="{FF2B5EF4-FFF2-40B4-BE49-F238E27FC236}">
                <a16:creationId xmlns:a16="http://schemas.microsoft.com/office/drawing/2014/main" id="{28C29542-E683-42EC-9F63-74774B533DDB}"/>
              </a:ext>
            </a:extLst>
          </p:cNvPr>
          <p:cNvGrpSpPr/>
          <p:nvPr/>
        </p:nvGrpSpPr>
        <p:grpSpPr>
          <a:xfrm>
            <a:off x="160256" y="2089574"/>
            <a:ext cx="6608190" cy="3416011"/>
            <a:chOff x="160256" y="2089574"/>
            <a:chExt cx="6608190" cy="3416011"/>
          </a:xfrm>
        </p:grpSpPr>
        <p:pic>
          <p:nvPicPr>
            <p:cNvPr id="4" name="Picture 3" descr="Graphical user interface, text, application, Word&#10;&#10;Description automatically generated">
              <a:extLst>
                <a:ext uri="{FF2B5EF4-FFF2-40B4-BE49-F238E27FC236}">
                  <a16:creationId xmlns:a16="http://schemas.microsoft.com/office/drawing/2014/main" id="{09E292AB-4EFC-40A2-9779-1F320F91A2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56" y="2089574"/>
              <a:ext cx="6608190" cy="3416011"/>
            </a:xfrm>
            <a:prstGeom prst="rect">
              <a:avLst/>
            </a:prstGeom>
          </p:spPr>
        </p:pic>
        <p:sp>
          <p:nvSpPr>
            <p:cNvPr id="8" name="Oval 7">
              <a:extLst>
                <a:ext uri="{FF2B5EF4-FFF2-40B4-BE49-F238E27FC236}">
                  <a16:creationId xmlns:a16="http://schemas.microsoft.com/office/drawing/2014/main" id="{227FD624-5C34-4C3D-B93C-98420018A22D}"/>
                </a:ext>
              </a:extLst>
            </p:cNvPr>
            <p:cNvSpPr/>
            <p:nvPr/>
          </p:nvSpPr>
          <p:spPr>
            <a:xfrm>
              <a:off x="4436611" y="2243222"/>
              <a:ext cx="383839" cy="49953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8D40EC-3731-4F04-A975-2D625E4E5A52}"/>
              </a:ext>
            </a:extLst>
          </p:cNvPr>
          <p:cNvGrpSpPr/>
          <p:nvPr/>
        </p:nvGrpSpPr>
        <p:grpSpPr>
          <a:xfrm>
            <a:off x="4628530" y="2896403"/>
            <a:ext cx="7508960" cy="3416010"/>
            <a:chOff x="4628530" y="2896403"/>
            <a:chExt cx="7508960" cy="3416010"/>
          </a:xfrm>
        </p:grpSpPr>
        <p:pic>
          <p:nvPicPr>
            <p:cNvPr id="15" name="Picture 14" descr="Graphical user interface, application, Word&#10;&#10;Description automatically generated">
              <a:extLst>
                <a:ext uri="{FF2B5EF4-FFF2-40B4-BE49-F238E27FC236}">
                  <a16:creationId xmlns:a16="http://schemas.microsoft.com/office/drawing/2014/main" id="{429CA93F-67B8-4D70-B706-9D2A4CF4E2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530" y="2896403"/>
              <a:ext cx="7508960" cy="3416010"/>
            </a:xfrm>
            <a:prstGeom prst="rect">
              <a:avLst/>
            </a:prstGeom>
          </p:spPr>
        </p:pic>
        <p:sp>
          <p:nvSpPr>
            <p:cNvPr id="12" name="Oval 11">
              <a:extLst>
                <a:ext uri="{FF2B5EF4-FFF2-40B4-BE49-F238E27FC236}">
                  <a16:creationId xmlns:a16="http://schemas.microsoft.com/office/drawing/2014/main" id="{CFEF5D27-ADCB-4F31-886A-E50ED10360E9}"/>
                </a:ext>
              </a:extLst>
            </p:cNvPr>
            <p:cNvSpPr/>
            <p:nvPr/>
          </p:nvSpPr>
          <p:spPr>
            <a:xfrm>
              <a:off x="7896391" y="4543720"/>
              <a:ext cx="1332449" cy="420010"/>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7268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F41207-2F55-4CC0-8DC6-140DD026D470}"/>
              </a:ext>
            </a:extLst>
          </p:cNvPr>
          <p:cNvSpPr>
            <a:spLocks noGrp="1"/>
          </p:cNvSpPr>
          <p:nvPr>
            <p:ph type="title"/>
          </p:nvPr>
        </p:nvSpPr>
        <p:spPr>
          <a:xfrm>
            <a:off x="838200" y="503348"/>
            <a:ext cx="10515600" cy="1931508"/>
          </a:xfrm>
        </p:spPr>
        <p:txBody>
          <a:bodyPr>
            <a:noAutofit/>
          </a:bodyPr>
          <a:lstStyle/>
          <a:p>
            <a:pPr algn="just"/>
            <a:r>
              <a:rPr lang="en-US" sz="2800" dirty="0"/>
              <a:t>Only for the 1st level titles, we press the shift and enter keys at the same time (the green marked part) after the main chapter title (For example; Chapter 1 Introduction) and after Chapter 1 (the red marked area), so the title becomes two lines, but the style does not change. It appears as a single line in the table of contents.</a:t>
            </a:r>
          </a:p>
        </p:txBody>
      </p:sp>
      <p:grpSp>
        <p:nvGrpSpPr>
          <p:cNvPr id="9" name="Group 8">
            <a:extLst>
              <a:ext uri="{FF2B5EF4-FFF2-40B4-BE49-F238E27FC236}">
                <a16:creationId xmlns:a16="http://schemas.microsoft.com/office/drawing/2014/main" id="{6A2C1949-C4BB-47F0-9C2D-0FBE7B07A9DA}"/>
              </a:ext>
            </a:extLst>
          </p:cNvPr>
          <p:cNvGrpSpPr/>
          <p:nvPr/>
        </p:nvGrpSpPr>
        <p:grpSpPr>
          <a:xfrm>
            <a:off x="379956" y="2465003"/>
            <a:ext cx="5435327" cy="3916284"/>
            <a:chOff x="379956" y="2465003"/>
            <a:chExt cx="5435327" cy="3916284"/>
          </a:xfrm>
        </p:grpSpPr>
        <p:pic>
          <p:nvPicPr>
            <p:cNvPr id="8" name="Picture 7" descr="Graphical user interface, text, application&#10;&#10;Description automatically generated">
              <a:extLst>
                <a:ext uri="{FF2B5EF4-FFF2-40B4-BE49-F238E27FC236}">
                  <a16:creationId xmlns:a16="http://schemas.microsoft.com/office/drawing/2014/main" id="{BE501413-3446-4945-858F-83AB4A17C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56" y="2465003"/>
              <a:ext cx="5435327" cy="3916284"/>
            </a:xfrm>
            <a:prstGeom prst="rect">
              <a:avLst/>
            </a:prstGeom>
          </p:spPr>
        </p:pic>
        <p:sp>
          <p:nvSpPr>
            <p:cNvPr id="10" name="Ok: Aşağı 9">
              <a:extLst>
                <a:ext uri="{FF2B5EF4-FFF2-40B4-BE49-F238E27FC236}">
                  <a16:creationId xmlns:a16="http://schemas.microsoft.com/office/drawing/2014/main" id="{D1774858-1D1D-4659-BEB7-DECFA5ADDEDF}"/>
                </a:ext>
              </a:extLst>
            </p:cNvPr>
            <p:cNvSpPr/>
            <p:nvPr/>
          </p:nvSpPr>
          <p:spPr>
            <a:xfrm>
              <a:off x="2878940" y="3062177"/>
              <a:ext cx="265814" cy="3668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3B842C48-6AD3-47C8-A2E9-0BCFDC3B6BF7}"/>
              </a:ext>
            </a:extLst>
          </p:cNvPr>
          <p:cNvGrpSpPr/>
          <p:nvPr/>
        </p:nvGrpSpPr>
        <p:grpSpPr>
          <a:xfrm>
            <a:off x="5396072" y="2465003"/>
            <a:ext cx="5519376" cy="4090251"/>
            <a:chOff x="5396072" y="2465003"/>
            <a:chExt cx="5519376" cy="4090251"/>
          </a:xfrm>
        </p:grpSpPr>
        <p:pic>
          <p:nvPicPr>
            <p:cNvPr id="15" name="Picture 14" descr="Text, letter&#10;&#10;Description automatically generated">
              <a:extLst>
                <a:ext uri="{FF2B5EF4-FFF2-40B4-BE49-F238E27FC236}">
                  <a16:creationId xmlns:a16="http://schemas.microsoft.com/office/drawing/2014/main" id="{859BE919-76DE-4B41-9970-0D8CCBCFB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072" y="2465003"/>
              <a:ext cx="5519376" cy="4090251"/>
            </a:xfrm>
            <a:prstGeom prst="rect">
              <a:avLst/>
            </a:prstGeom>
          </p:spPr>
        </p:pic>
        <p:sp>
          <p:nvSpPr>
            <p:cNvPr id="12" name="Ok: Aşağı 11">
              <a:extLst>
                <a:ext uri="{FF2B5EF4-FFF2-40B4-BE49-F238E27FC236}">
                  <a16:creationId xmlns:a16="http://schemas.microsoft.com/office/drawing/2014/main" id="{F59FD69C-1874-42DC-8536-C11100E1D81F}"/>
                </a:ext>
              </a:extLst>
            </p:cNvPr>
            <p:cNvSpPr/>
            <p:nvPr/>
          </p:nvSpPr>
          <p:spPr>
            <a:xfrm>
              <a:off x="8491066" y="3165050"/>
              <a:ext cx="265814" cy="366823"/>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805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A81F10F-2AA3-474B-A763-0EB8C69CB684}"/>
              </a:ext>
            </a:extLst>
          </p:cNvPr>
          <p:cNvSpPr>
            <a:spLocks noGrp="1"/>
          </p:cNvSpPr>
          <p:nvPr>
            <p:ph type="title"/>
          </p:nvPr>
        </p:nvSpPr>
        <p:spPr>
          <a:xfrm>
            <a:off x="838200" y="365125"/>
            <a:ext cx="10515600" cy="1876270"/>
          </a:xfrm>
        </p:spPr>
        <p:txBody>
          <a:bodyPr>
            <a:noAutofit/>
          </a:bodyPr>
          <a:lstStyle/>
          <a:p>
            <a:pPr algn="just"/>
            <a:r>
              <a:rPr lang="en-US" sz="3200" dirty="0"/>
              <a:t>In the current template, sections up to the 5th main heading have been defined and additions or deletions can be made when necessary. These main section titles are left ready to use with </a:t>
            </a:r>
            <a:r>
              <a:rPr lang="en-US" sz="3200" dirty="0" err="1"/>
              <a:t>Shift+Enter</a:t>
            </a:r>
            <a:r>
              <a:rPr lang="en-US" sz="3200" dirty="0"/>
              <a:t>.</a:t>
            </a:r>
          </a:p>
        </p:txBody>
      </p:sp>
      <p:pic>
        <p:nvPicPr>
          <p:cNvPr id="3" name="Picture 2" descr="Table&#10;&#10;Description automatically generated">
            <a:extLst>
              <a:ext uri="{FF2B5EF4-FFF2-40B4-BE49-F238E27FC236}">
                <a16:creationId xmlns:a16="http://schemas.microsoft.com/office/drawing/2014/main" id="{74458809-3E52-42B4-8E1D-8539B333C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53" y="2438979"/>
            <a:ext cx="10935093" cy="2961459"/>
          </a:xfrm>
          <a:prstGeom prst="rect">
            <a:avLst/>
          </a:prstGeom>
        </p:spPr>
      </p:pic>
    </p:spTree>
    <p:extLst>
      <p:ext uri="{BB962C8B-B14F-4D97-AF65-F5344CB8AC3E}">
        <p14:creationId xmlns:p14="http://schemas.microsoft.com/office/powerpoint/2010/main" val="31118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5DA699-71BE-48EE-8147-D2616FD168B7}"/>
              </a:ext>
            </a:extLst>
          </p:cNvPr>
          <p:cNvSpPr>
            <a:spLocks noGrp="1"/>
          </p:cNvSpPr>
          <p:nvPr>
            <p:ph type="title"/>
          </p:nvPr>
        </p:nvSpPr>
        <p:spPr>
          <a:xfrm>
            <a:off x="838200" y="365125"/>
            <a:ext cx="10515600" cy="2207954"/>
          </a:xfrm>
        </p:spPr>
        <p:txBody>
          <a:bodyPr>
            <a:noAutofit/>
          </a:bodyPr>
          <a:lstStyle/>
          <a:p>
            <a:r>
              <a:rPr lang="en-US" sz="3600" dirty="0"/>
              <a:t>When adding titles to the main sections, each word that will be written in front of the space cursor (the area indicated by the red arrow) just below the section titles available in the template will be automatically defined as the title (the green marked area).</a:t>
            </a:r>
          </a:p>
        </p:txBody>
      </p:sp>
      <p:grpSp>
        <p:nvGrpSpPr>
          <p:cNvPr id="6" name="Group 5">
            <a:extLst>
              <a:ext uri="{FF2B5EF4-FFF2-40B4-BE49-F238E27FC236}">
                <a16:creationId xmlns:a16="http://schemas.microsoft.com/office/drawing/2014/main" id="{79C95D6B-DCB6-4912-843C-AF3522DD69D7}"/>
              </a:ext>
            </a:extLst>
          </p:cNvPr>
          <p:cNvGrpSpPr/>
          <p:nvPr/>
        </p:nvGrpSpPr>
        <p:grpSpPr>
          <a:xfrm>
            <a:off x="295808" y="3040842"/>
            <a:ext cx="5445116" cy="3062316"/>
            <a:chOff x="201540" y="3046473"/>
            <a:chExt cx="6130630" cy="3305798"/>
          </a:xfrm>
        </p:grpSpPr>
        <p:pic>
          <p:nvPicPr>
            <p:cNvPr id="4" name="Picture 3" descr="Text&#10;&#10;Description automatically generated with low confidence">
              <a:extLst>
                <a:ext uri="{FF2B5EF4-FFF2-40B4-BE49-F238E27FC236}">
                  <a16:creationId xmlns:a16="http://schemas.microsoft.com/office/drawing/2014/main" id="{E49EE371-6D8C-4BED-BDE3-7D4E8F121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40" y="3046473"/>
              <a:ext cx="6130630" cy="3305798"/>
            </a:xfrm>
            <a:prstGeom prst="rect">
              <a:avLst/>
            </a:prstGeom>
          </p:spPr>
        </p:pic>
        <p:sp>
          <p:nvSpPr>
            <p:cNvPr id="8" name="Ok: Aşağı 7">
              <a:extLst>
                <a:ext uri="{FF2B5EF4-FFF2-40B4-BE49-F238E27FC236}">
                  <a16:creationId xmlns:a16="http://schemas.microsoft.com/office/drawing/2014/main" id="{579E3116-BAA4-4ABC-89BE-BF0C23095024}"/>
                </a:ext>
              </a:extLst>
            </p:cNvPr>
            <p:cNvSpPr/>
            <p:nvPr/>
          </p:nvSpPr>
          <p:spPr>
            <a:xfrm rot="16200000">
              <a:off x="2950536" y="4431118"/>
              <a:ext cx="265814" cy="3668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7207917-2C8E-408D-8577-FD3932C7E91C}"/>
              </a:ext>
            </a:extLst>
          </p:cNvPr>
          <p:cNvGrpSpPr/>
          <p:nvPr/>
        </p:nvGrpSpPr>
        <p:grpSpPr>
          <a:xfrm>
            <a:off x="5509550" y="3075933"/>
            <a:ext cx="6386642" cy="3343008"/>
            <a:chOff x="5509550" y="3075933"/>
            <a:chExt cx="6386642" cy="3343008"/>
          </a:xfrm>
        </p:grpSpPr>
        <p:pic>
          <p:nvPicPr>
            <p:cNvPr id="13" name="Picture 12" descr="Text, letter&#10;&#10;Description automatically generated">
              <a:extLst>
                <a:ext uri="{FF2B5EF4-FFF2-40B4-BE49-F238E27FC236}">
                  <a16:creationId xmlns:a16="http://schemas.microsoft.com/office/drawing/2014/main" id="{1188EEFC-3652-4FBA-A5DE-B24773A3B9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550" y="3075933"/>
              <a:ext cx="6386642" cy="3343008"/>
            </a:xfrm>
            <a:prstGeom prst="rect">
              <a:avLst/>
            </a:prstGeom>
          </p:spPr>
        </p:pic>
        <p:sp>
          <p:nvSpPr>
            <p:cNvPr id="10" name="Oval 9">
              <a:extLst>
                <a:ext uri="{FF2B5EF4-FFF2-40B4-BE49-F238E27FC236}">
                  <a16:creationId xmlns:a16="http://schemas.microsoft.com/office/drawing/2014/main" id="{43B050B2-4AE9-4A63-9F36-31DCB7CF18A0}"/>
                </a:ext>
              </a:extLst>
            </p:cNvPr>
            <p:cNvSpPr/>
            <p:nvPr/>
          </p:nvSpPr>
          <p:spPr>
            <a:xfrm>
              <a:off x="7881850" y="4515439"/>
              <a:ext cx="2101136" cy="40743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398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DFAF98-687E-49D0-B281-75DD4EA67E8C}"/>
              </a:ext>
            </a:extLst>
          </p:cNvPr>
          <p:cNvSpPr>
            <a:spLocks noGrp="1"/>
          </p:cNvSpPr>
          <p:nvPr>
            <p:ph type="title"/>
          </p:nvPr>
        </p:nvSpPr>
        <p:spPr>
          <a:xfrm>
            <a:off x="838200" y="365125"/>
            <a:ext cx="10515600" cy="1718805"/>
          </a:xfrm>
        </p:spPr>
        <p:txBody>
          <a:bodyPr>
            <a:noAutofit/>
          </a:bodyPr>
          <a:lstStyle/>
          <a:p>
            <a:pPr algn="just"/>
            <a:r>
              <a:rPr lang="en-US" sz="2800" dirty="0"/>
              <a:t>You can make numbering automatically (green marked area) by selecting the heading style (red marked area) in the lower level headings. In the current thesis template, headings up to the 7th subheading and their automatic numbering are set and ready to use.</a:t>
            </a:r>
          </a:p>
        </p:txBody>
      </p:sp>
      <p:grpSp>
        <p:nvGrpSpPr>
          <p:cNvPr id="5" name="Group 4">
            <a:extLst>
              <a:ext uri="{FF2B5EF4-FFF2-40B4-BE49-F238E27FC236}">
                <a16:creationId xmlns:a16="http://schemas.microsoft.com/office/drawing/2014/main" id="{28B0C9E2-42FF-47A9-A100-89CF53FA4A00}"/>
              </a:ext>
            </a:extLst>
          </p:cNvPr>
          <p:cNvGrpSpPr/>
          <p:nvPr/>
        </p:nvGrpSpPr>
        <p:grpSpPr>
          <a:xfrm>
            <a:off x="-84841" y="2383903"/>
            <a:ext cx="7202078" cy="3244892"/>
            <a:chOff x="-84841" y="2383903"/>
            <a:chExt cx="7202078" cy="3244892"/>
          </a:xfrm>
        </p:grpSpPr>
        <p:pic>
          <p:nvPicPr>
            <p:cNvPr id="4" name="Picture 3" descr="Graphical user interface, text, application, Word&#10;&#10;Description automatically generated">
              <a:extLst>
                <a:ext uri="{FF2B5EF4-FFF2-40B4-BE49-F238E27FC236}">
                  <a16:creationId xmlns:a16="http://schemas.microsoft.com/office/drawing/2014/main" id="{3FB43F78-5F71-4ABA-95BE-274964EDA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1" y="2383903"/>
              <a:ext cx="7202078" cy="3244892"/>
            </a:xfrm>
            <a:prstGeom prst="rect">
              <a:avLst/>
            </a:prstGeom>
          </p:spPr>
        </p:pic>
        <p:sp>
          <p:nvSpPr>
            <p:cNvPr id="23" name="Oval 22">
              <a:extLst>
                <a:ext uri="{FF2B5EF4-FFF2-40B4-BE49-F238E27FC236}">
                  <a16:creationId xmlns:a16="http://schemas.microsoft.com/office/drawing/2014/main" id="{D105A90F-152D-4D6F-9C46-B589FB488AC6}"/>
                </a:ext>
              </a:extLst>
            </p:cNvPr>
            <p:cNvSpPr/>
            <p:nvPr/>
          </p:nvSpPr>
          <p:spPr>
            <a:xfrm>
              <a:off x="4942918" y="2507530"/>
              <a:ext cx="486922" cy="49658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0320F9D-987C-42F6-9E6C-DB31159E5B32}"/>
              </a:ext>
            </a:extLst>
          </p:cNvPr>
          <p:cNvGrpSpPr/>
          <p:nvPr/>
        </p:nvGrpSpPr>
        <p:grpSpPr>
          <a:xfrm>
            <a:off x="4942918" y="3554576"/>
            <a:ext cx="6936484" cy="3195337"/>
            <a:chOff x="4942918" y="3554576"/>
            <a:chExt cx="6936484" cy="3195337"/>
          </a:xfrm>
        </p:grpSpPr>
        <p:pic>
          <p:nvPicPr>
            <p:cNvPr id="7" name="Picture 6" descr="Graphical user interface, text, application, Word&#10;&#10;Description automatically generated">
              <a:extLst>
                <a:ext uri="{FF2B5EF4-FFF2-40B4-BE49-F238E27FC236}">
                  <a16:creationId xmlns:a16="http://schemas.microsoft.com/office/drawing/2014/main" id="{DB00FFF4-8C97-4B31-BF17-C0A245697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2918" y="3554576"/>
              <a:ext cx="6936484" cy="3195337"/>
            </a:xfrm>
            <a:prstGeom prst="rect">
              <a:avLst/>
            </a:prstGeom>
          </p:spPr>
        </p:pic>
        <p:sp>
          <p:nvSpPr>
            <p:cNvPr id="24" name="Oval 23">
              <a:extLst>
                <a:ext uri="{FF2B5EF4-FFF2-40B4-BE49-F238E27FC236}">
                  <a16:creationId xmlns:a16="http://schemas.microsoft.com/office/drawing/2014/main" id="{75DE5093-E7BE-4E1E-AB83-00515DEEE2BF}"/>
                </a:ext>
              </a:extLst>
            </p:cNvPr>
            <p:cNvSpPr/>
            <p:nvPr/>
          </p:nvSpPr>
          <p:spPr>
            <a:xfrm>
              <a:off x="7117237" y="5340780"/>
              <a:ext cx="1107052" cy="378175"/>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3434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B132DC-D3A3-4C6C-B929-4ED7F9FD65CC}"/>
              </a:ext>
            </a:extLst>
          </p:cNvPr>
          <p:cNvSpPr>
            <a:spLocks noGrp="1"/>
          </p:cNvSpPr>
          <p:nvPr>
            <p:ph type="title"/>
          </p:nvPr>
        </p:nvSpPr>
        <p:spPr/>
        <p:txBody>
          <a:bodyPr>
            <a:normAutofit fontScale="90000"/>
          </a:bodyPr>
          <a:lstStyle/>
          <a:p>
            <a:r>
              <a:rPr lang="en-US" dirty="0"/>
              <a:t>While adding a caption, right-click on the image or table and add it with the add caption option.</a:t>
            </a:r>
          </a:p>
        </p:txBody>
      </p:sp>
      <p:pic>
        <p:nvPicPr>
          <p:cNvPr id="4" name="Picture 3" descr="Graphical user interface&#10;&#10;Description automatically generated">
            <a:extLst>
              <a:ext uri="{FF2B5EF4-FFF2-40B4-BE49-F238E27FC236}">
                <a16:creationId xmlns:a16="http://schemas.microsoft.com/office/drawing/2014/main" id="{654E3447-5252-4122-A54E-5EA83D3CFCCC}"/>
              </a:ext>
            </a:extLst>
          </p:cNvPr>
          <p:cNvPicPr>
            <a:picLocks noChangeAspect="1"/>
          </p:cNvPicPr>
          <p:nvPr/>
        </p:nvPicPr>
        <p:blipFill>
          <a:blip r:embed="rId2"/>
          <a:stretch>
            <a:fillRect/>
          </a:stretch>
        </p:blipFill>
        <p:spPr>
          <a:xfrm>
            <a:off x="1630838" y="1814069"/>
            <a:ext cx="8531258" cy="4798833"/>
          </a:xfrm>
          <a:prstGeom prst="rect">
            <a:avLst/>
          </a:prstGeom>
        </p:spPr>
      </p:pic>
    </p:spTree>
    <p:extLst>
      <p:ext uri="{BB962C8B-B14F-4D97-AF65-F5344CB8AC3E}">
        <p14:creationId xmlns:p14="http://schemas.microsoft.com/office/powerpoint/2010/main" val="8776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FDE3EE-8594-47BD-8359-B417066F5DCC}"/>
              </a:ext>
            </a:extLst>
          </p:cNvPr>
          <p:cNvSpPr>
            <a:spLocks noGrp="1"/>
          </p:cNvSpPr>
          <p:nvPr>
            <p:ph type="title"/>
          </p:nvPr>
        </p:nvSpPr>
        <p:spPr>
          <a:xfrm>
            <a:off x="838200" y="365125"/>
            <a:ext cx="10515600" cy="1908308"/>
          </a:xfrm>
        </p:spPr>
        <p:txBody>
          <a:bodyPr>
            <a:noAutofit/>
          </a:bodyPr>
          <a:lstStyle/>
          <a:p>
            <a:r>
              <a:rPr lang="en-US" sz="2800" dirty="0"/>
              <a:t>When adding the caption, we first select the label and then decide whether it should be above or below the shape. Then, by clicking on the number section, we add a section number and select a point as the separator to be used. Thus, all shapes are automatically numbered. We write our shape description after the number.</a:t>
            </a:r>
          </a:p>
        </p:txBody>
      </p:sp>
      <p:grpSp>
        <p:nvGrpSpPr>
          <p:cNvPr id="14" name="Group 13">
            <a:extLst>
              <a:ext uri="{FF2B5EF4-FFF2-40B4-BE49-F238E27FC236}">
                <a16:creationId xmlns:a16="http://schemas.microsoft.com/office/drawing/2014/main" id="{889FE216-FDC3-49CB-AEC8-4E9480EB4A05}"/>
              </a:ext>
            </a:extLst>
          </p:cNvPr>
          <p:cNvGrpSpPr/>
          <p:nvPr/>
        </p:nvGrpSpPr>
        <p:grpSpPr>
          <a:xfrm>
            <a:off x="703978" y="2711043"/>
            <a:ext cx="3583116" cy="2956990"/>
            <a:chOff x="798839" y="2806227"/>
            <a:chExt cx="3583116" cy="2956990"/>
          </a:xfrm>
        </p:grpSpPr>
        <p:pic>
          <p:nvPicPr>
            <p:cNvPr id="9" name="Picture 8" descr="Graphical user interface, application, Word&#10;&#10;Description automatically generated">
              <a:extLst>
                <a:ext uri="{FF2B5EF4-FFF2-40B4-BE49-F238E27FC236}">
                  <a16:creationId xmlns:a16="http://schemas.microsoft.com/office/drawing/2014/main" id="{A62F8860-AE78-405D-8E8F-8C9D53ECF4C5}"/>
                </a:ext>
              </a:extLst>
            </p:cNvPr>
            <p:cNvPicPr>
              <a:picLocks noChangeAspect="1"/>
            </p:cNvPicPr>
            <p:nvPr/>
          </p:nvPicPr>
          <p:blipFill rotWithShape="1">
            <a:blip r:embed="rId2">
              <a:clrChange>
                <a:clrFrom>
                  <a:srgbClr val="FFFFFF"/>
                </a:clrFrom>
                <a:clrTo>
                  <a:srgbClr val="FFFFFF">
                    <a:alpha val="0"/>
                  </a:srgbClr>
                </a:clrTo>
              </a:clrChange>
            </a:blip>
            <a:srcRect l="25223" t="23973" r="24096" b="6155"/>
            <a:stretch/>
          </p:blipFill>
          <p:spPr>
            <a:xfrm>
              <a:off x="798839" y="2806227"/>
              <a:ext cx="3583116" cy="2778650"/>
            </a:xfrm>
            <a:prstGeom prst="rect">
              <a:avLst/>
            </a:prstGeom>
          </p:spPr>
        </p:pic>
        <p:grpSp>
          <p:nvGrpSpPr>
            <p:cNvPr id="5" name="Grup 4">
              <a:extLst>
                <a:ext uri="{FF2B5EF4-FFF2-40B4-BE49-F238E27FC236}">
                  <a16:creationId xmlns:a16="http://schemas.microsoft.com/office/drawing/2014/main" id="{5F9FAFD3-9120-47FA-9985-4709F7261DAF}"/>
                </a:ext>
              </a:extLst>
            </p:cNvPr>
            <p:cNvGrpSpPr/>
            <p:nvPr/>
          </p:nvGrpSpPr>
          <p:grpSpPr>
            <a:xfrm>
              <a:off x="2739102" y="3751868"/>
              <a:ext cx="1365890" cy="2011349"/>
              <a:chOff x="2739102" y="3751868"/>
              <a:chExt cx="1365890" cy="2011349"/>
            </a:xfrm>
          </p:grpSpPr>
          <p:sp>
            <p:nvSpPr>
              <p:cNvPr id="8" name="Oval 7">
                <a:extLst>
                  <a:ext uri="{FF2B5EF4-FFF2-40B4-BE49-F238E27FC236}">
                    <a16:creationId xmlns:a16="http://schemas.microsoft.com/office/drawing/2014/main" id="{A413A2C8-D770-44A6-9348-793D20ED6DE1}"/>
                  </a:ext>
                </a:extLst>
              </p:cNvPr>
              <p:cNvSpPr/>
              <p:nvPr/>
            </p:nvSpPr>
            <p:spPr>
              <a:xfrm>
                <a:off x="2739102" y="3751868"/>
                <a:ext cx="662546" cy="4331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etin kutusu 2">
                <a:extLst>
                  <a:ext uri="{FF2B5EF4-FFF2-40B4-BE49-F238E27FC236}">
                    <a16:creationId xmlns:a16="http://schemas.microsoft.com/office/drawing/2014/main" id="{8A27ADC5-309D-4B18-BEEF-B535B0F8F549}"/>
                  </a:ext>
                </a:extLst>
              </p:cNvPr>
              <p:cNvSpPr txBox="1"/>
              <p:nvPr/>
            </p:nvSpPr>
            <p:spPr>
              <a:xfrm>
                <a:off x="3541467" y="5393885"/>
                <a:ext cx="563525" cy="369332"/>
              </a:xfrm>
              <a:prstGeom prst="rect">
                <a:avLst/>
              </a:prstGeom>
              <a:noFill/>
            </p:spPr>
            <p:txBody>
              <a:bodyPr wrap="square" rtlCol="0">
                <a:spAutoFit/>
              </a:bodyPr>
              <a:lstStyle/>
              <a:p>
                <a:r>
                  <a:rPr lang="tr-TR" b="1" dirty="0">
                    <a:solidFill>
                      <a:srgbClr val="FF0000"/>
                    </a:solidFill>
                  </a:rPr>
                  <a:t>1</a:t>
                </a:r>
                <a:endParaRPr lang="en-US" b="1" dirty="0">
                  <a:solidFill>
                    <a:srgbClr val="FF0000"/>
                  </a:solidFill>
                </a:endParaRPr>
              </a:p>
            </p:txBody>
          </p:sp>
        </p:grpSp>
      </p:grpSp>
      <p:grpSp>
        <p:nvGrpSpPr>
          <p:cNvPr id="22" name="Group 21">
            <a:extLst>
              <a:ext uri="{FF2B5EF4-FFF2-40B4-BE49-F238E27FC236}">
                <a16:creationId xmlns:a16="http://schemas.microsoft.com/office/drawing/2014/main" id="{0D162175-2017-43C1-9552-90B27FD9DEA1}"/>
              </a:ext>
            </a:extLst>
          </p:cNvPr>
          <p:cNvGrpSpPr/>
          <p:nvPr/>
        </p:nvGrpSpPr>
        <p:grpSpPr>
          <a:xfrm>
            <a:off x="3485459" y="2337231"/>
            <a:ext cx="4727721" cy="3464855"/>
            <a:chOff x="3237750" y="2348419"/>
            <a:chExt cx="5161204" cy="3827479"/>
          </a:xfrm>
        </p:grpSpPr>
        <p:grpSp>
          <p:nvGrpSpPr>
            <p:cNvPr id="20" name="Group 19">
              <a:extLst>
                <a:ext uri="{FF2B5EF4-FFF2-40B4-BE49-F238E27FC236}">
                  <a16:creationId xmlns:a16="http://schemas.microsoft.com/office/drawing/2014/main" id="{5E7E439F-0DFB-4542-ACC8-28825D8228E9}"/>
                </a:ext>
              </a:extLst>
            </p:cNvPr>
            <p:cNvGrpSpPr/>
            <p:nvPr/>
          </p:nvGrpSpPr>
          <p:grpSpPr>
            <a:xfrm>
              <a:off x="3237750" y="2348419"/>
              <a:ext cx="5161204" cy="3827479"/>
              <a:chOff x="3237750" y="2348419"/>
              <a:chExt cx="5161204" cy="3827479"/>
            </a:xfrm>
          </p:grpSpPr>
          <p:pic>
            <p:nvPicPr>
              <p:cNvPr id="19" name="Picture 18" descr="Graphical user interface&#10;&#10;Description automatically generated">
                <a:extLst>
                  <a:ext uri="{FF2B5EF4-FFF2-40B4-BE49-F238E27FC236}">
                    <a16:creationId xmlns:a16="http://schemas.microsoft.com/office/drawing/2014/main" id="{FEE90D3D-6FD6-446C-A395-846F9A95F8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7750" y="2348419"/>
                <a:ext cx="5161204" cy="3827479"/>
              </a:xfrm>
              <a:prstGeom prst="rect">
                <a:avLst/>
              </a:prstGeom>
            </p:spPr>
          </p:pic>
          <p:sp>
            <p:nvSpPr>
              <p:cNvPr id="21" name="Oval 20">
                <a:extLst>
                  <a:ext uri="{FF2B5EF4-FFF2-40B4-BE49-F238E27FC236}">
                    <a16:creationId xmlns:a16="http://schemas.microsoft.com/office/drawing/2014/main" id="{835A5AEF-82B1-4F71-AD45-CA30B86C18D4}"/>
                  </a:ext>
                </a:extLst>
              </p:cNvPr>
              <p:cNvSpPr/>
              <p:nvPr/>
            </p:nvSpPr>
            <p:spPr>
              <a:xfrm>
                <a:off x="5599522" y="3438484"/>
                <a:ext cx="1385740" cy="7465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Metin kutusu 9">
              <a:extLst>
                <a:ext uri="{FF2B5EF4-FFF2-40B4-BE49-F238E27FC236}">
                  <a16:creationId xmlns:a16="http://schemas.microsoft.com/office/drawing/2014/main" id="{5BC2ABDB-3FD8-4119-9273-9ECB36EC1864}"/>
                </a:ext>
              </a:extLst>
            </p:cNvPr>
            <p:cNvSpPr txBox="1"/>
            <p:nvPr/>
          </p:nvSpPr>
          <p:spPr>
            <a:xfrm>
              <a:off x="7810046" y="5298701"/>
              <a:ext cx="563525" cy="369332"/>
            </a:xfrm>
            <a:prstGeom prst="rect">
              <a:avLst/>
            </a:prstGeom>
            <a:noFill/>
          </p:spPr>
          <p:txBody>
            <a:bodyPr wrap="square" rtlCol="0">
              <a:spAutoFit/>
            </a:bodyPr>
            <a:lstStyle/>
            <a:p>
              <a:r>
                <a:rPr lang="tr-TR" b="1" dirty="0">
                  <a:solidFill>
                    <a:srgbClr val="FF0000"/>
                  </a:solidFill>
                </a:rPr>
                <a:t>2</a:t>
              </a:r>
              <a:endParaRPr lang="en-US" b="1" dirty="0">
                <a:solidFill>
                  <a:srgbClr val="FF0000"/>
                </a:solidFill>
              </a:endParaRPr>
            </a:p>
          </p:txBody>
        </p:sp>
      </p:grpSp>
      <p:grpSp>
        <p:nvGrpSpPr>
          <p:cNvPr id="25" name="Group 24">
            <a:extLst>
              <a:ext uri="{FF2B5EF4-FFF2-40B4-BE49-F238E27FC236}">
                <a16:creationId xmlns:a16="http://schemas.microsoft.com/office/drawing/2014/main" id="{1451511D-6213-402A-9071-D771630EE00F}"/>
              </a:ext>
            </a:extLst>
          </p:cNvPr>
          <p:cNvGrpSpPr/>
          <p:nvPr/>
        </p:nvGrpSpPr>
        <p:grpSpPr>
          <a:xfrm>
            <a:off x="7688508" y="2503514"/>
            <a:ext cx="4407506" cy="3384076"/>
            <a:chOff x="7688508" y="2503514"/>
            <a:chExt cx="4407506" cy="3384076"/>
          </a:xfrm>
        </p:grpSpPr>
        <p:pic>
          <p:nvPicPr>
            <p:cNvPr id="24" name="Picture 23" descr="Diagram&#10;&#10;Description automatically generated">
              <a:extLst>
                <a:ext uri="{FF2B5EF4-FFF2-40B4-BE49-F238E27FC236}">
                  <a16:creationId xmlns:a16="http://schemas.microsoft.com/office/drawing/2014/main" id="{ECAD6664-DDF8-4EDA-81F4-BB403250225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88508" y="2503514"/>
              <a:ext cx="4407506" cy="3384076"/>
            </a:xfrm>
            <a:prstGeom prst="rect">
              <a:avLst/>
            </a:prstGeom>
          </p:spPr>
        </p:pic>
        <p:sp>
          <p:nvSpPr>
            <p:cNvPr id="12" name="Metin kutusu 11">
              <a:extLst>
                <a:ext uri="{FF2B5EF4-FFF2-40B4-BE49-F238E27FC236}">
                  <a16:creationId xmlns:a16="http://schemas.microsoft.com/office/drawing/2014/main" id="{5EF20609-9746-491A-997D-8BEF8063EC49}"/>
                </a:ext>
              </a:extLst>
            </p:cNvPr>
            <p:cNvSpPr txBox="1"/>
            <p:nvPr/>
          </p:nvSpPr>
          <p:spPr>
            <a:xfrm>
              <a:off x="10790275" y="5178127"/>
              <a:ext cx="563525" cy="369332"/>
            </a:xfrm>
            <a:prstGeom prst="rect">
              <a:avLst/>
            </a:prstGeom>
            <a:noFill/>
          </p:spPr>
          <p:txBody>
            <a:bodyPr wrap="square" rtlCol="0">
              <a:spAutoFit/>
            </a:bodyPr>
            <a:lstStyle/>
            <a:p>
              <a:r>
                <a:rPr lang="tr-TR" b="1" dirty="0">
                  <a:solidFill>
                    <a:srgbClr val="FF0000"/>
                  </a:solidFill>
                </a:rPr>
                <a:t>3</a:t>
              </a:r>
            </a:p>
          </p:txBody>
        </p:sp>
      </p:grpSp>
    </p:spTree>
    <p:extLst>
      <p:ext uri="{BB962C8B-B14F-4D97-AF65-F5344CB8AC3E}">
        <p14:creationId xmlns:p14="http://schemas.microsoft.com/office/powerpoint/2010/main" val="406602260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743</Words>
  <Application>Microsoft Office PowerPoint</Application>
  <PresentationFormat>Widescreen</PresentationFormat>
  <Paragraphs>32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Teması</vt:lpstr>
      <vt:lpstr>GRADUATE SCHOOL OF NATURAL&amp;APPLIED SCIENCES Thesis Template User's Guide</vt:lpstr>
      <vt:lpstr>First of all, we click on the icon in the red marked section to view the spaces used in the thesis text. The spaces before the chapter titles in the main text (the green marked part) belong to the template and should never be deleted.</vt:lpstr>
      <vt:lpstr>For all the titles we write, we define the title type by choosing the title type from the styles (red marked area) in the home tab, according to whether they are 1st, 2nd, 3rd level titles, so that our title becomes appropriate for the rule (Green marked field).</vt:lpstr>
      <vt:lpstr>Only for the 1st level titles, we press the shift and enter keys at the same time (the green marked part) after the main chapter title (For example; Chapter 1 Introduction) and after Chapter 1 (the red marked area), so the title becomes two lines, but the style does not change. It appears as a single line in the table of contents.</vt:lpstr>
      <vt:lpstr>In the current template, sections up to the 5th main heading have been defined and additions or deletions can be made when necessary. These main section titles are left ready to use with Shift+Enter.</vt:lpstr>
      <vt:lpstr>When adding titles to the main sections, each word that will be written in front of the space cursor (the area indicated by the red arrow) just below the section titles available in the template will be automatically defined as the title (the green marked area).</vt:lpstr>
      <vt:lpstr>You can make numbering automatically (green marked area) by selecting the heading style (red marked area) in the lower level headings. In the current thesis template, headings up to the 7th subheading and their automatic numbering are set and ready to use.</vt:lpstr>
      <vt:lpstr>While adding a caption, right-click on the image or table and add it with the add caption option.</vt:lpstr>
      <vt:lpstr>When adding the caption, we first select the label and then decide whether it should be above or below the shape. Then, by clicking on the number section, we add a section number and select a point as the separator to be used. Thus, all shapes are automatically numbered. We write our shape description after the number.</vt:lpstr>
      <vt:lpstr>We use the same method when naming the tables.</vt:lpstr>
      <vt:lpstr>When editing Figure and Table names, if you select the Caption option from the Styles section, it will automatically set the relevant spaces correctly.</vt:lpstr>
      <vt:lpstr>If we have made all these definitions correctly, we come to the table of contents and right-click on the table by marking it. We tick the options Update field and Update entire table and the table of contents is created automatically.</vt:lpstr>
      <vt:lpstr>After creating content lists, we mark the list. By clicking the layout tab at the top, we set the right indent to 0.6. Thus, there is no text under the page numbers.</vt:lpstr>
      <vt:lpstr>While creating the lists of figures and tables, we automatically create the list of figures by coming to the list of figures in the thesis template and checking the options update the field, update the whole table, as in the table of contents.</vt:lpstr>
      <vt:lpstr>After creating the figure and table lists, we mark the list. By clicking the layout tab at the top, we set the right indent to 0.6. Thus, there is no text under the page numbers.</vt:lpstr>
      <vt:lpstr>Then again, by marking the entire list of figures and tables, we pull the lower tail of the cursor on the ruler (the cursor in the red circle) to the right and bring it to the end of the figure number. Thus, there is no text under the Figure and Table numbers. (Creating the indentation indicated by the arrow).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Tez Şablonu Klavuzu</dc:title>
  <dc:creator>Gaun Herb</dc:creator>
  <cp:lastModifiedBy>YIGIT Sezai</cp:lastModifiedBy>
  <cp:revision>15</cp:revision>
  <dcterms:created xsi:type="dcterms:W3CDTF">2021-09-20T13:56:49Z</dcterms:created>
  <dcterms:modified xsi:type="dcterms:W3CDTF">2021-09-21T18:48:52Z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2021-09-21T18:09:50Z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5f0cae05-e5d2-4fe5-b982-9cec2674d12e</vt:lpwstr>
  </property>
  <property fmtid="{D5CDD505-2E9C-101B-9397-08002B2CF9AE}" pid="8" name="MSIP_Label_2059aa38-f392-4105-be92-628035578272_ContentBits">
    <vt:lpwstr>0</vt:lpwstr>
  </property>
</Properties>
</file>